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65" r:id="rId2"/>
    <p:sldId id="263" r:id="rId3"/>
    <p:sldId id="260" r:id="rId4"/>
    <p:sldId id="264" r:id="rId5"/>
    <p:sldId id="266"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9"/>
    <p:restoredTop sz="94658"/>
  </p:normalViewPr>
  <p:slideViewPr>
    <p:cSldViewPr snapToGrid="0">
      <p:cViewPr varScale="1">
        <p:scale>
          <a:sx n="107" d="100"/>
          <a:sy n="107" d="100"/>
        </p:scale>
        <p:origin x="864"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299E69-7F03-4182-B07F-C33BBC64D439}" type="datetimeFigureOut">
              <a:rPr kumimoji="1" lang="ja-JP" altLang="en-US" smtClean="0"/>
              <a:t>2023/4/8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89AF3B-8E6A-4A07-946C-9EC526B6817B}" type="slidenum">
              <a:rPr kumimoji="1" lang="ja-JP" altLang="en-US" smtClean="0"/>
              <a:t>‹#›</a:t>
            </a:fld>
            <a:endParaRPr kumimoji="1" lang="ja-JP" altLang="en-US"/>
          </a:p>
        </p:txBody>
      </p:sp>
    </p:spTree>
    <p:extLst>
      <p:ext uri="{BB962C8B-B14F-4D97-AF65-F5344CB8AC3E}">
        <p14:creationId xmlns:p14="http://schemas.microsoft.com/office/powerpoint/2010/main" val="35104004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989AF3B-8E6A-4A07-946C-9EC526B6817B}" type="slidenum">
              <a:rPr kumimoji="1" lang="ja-JP" altLang="en-US" smtClean="0"/>
              <a:t>4</a:t>
            </a:fld>
            <a:endParaRPr kumimoji="1" lang="ja-JP" altLang="en-US"/>
          </a:p>
        </p:txBody>
      </p:sp>
    </p:spTree>
    <p:extLst>
      <p:ext uri="{BB962C8B-B14F-4D97-AF65-F5344CB8AC3E}">
        <p14:creationId xmlns:p14="http://schemas.microsoft.com/office/powerpoint/2010/main" val="4013105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39381B-67E0-67A3-E3EB-E87A8A9442A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684CCF3-4C88-14E1-B31C-3119D9C62B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857F915-254C-0B7F-CB3B-5C465A96E5D1}"/>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5" name="フッター プレースホルダー 4">
            <a:extLst>
              <a:ext uri="{FF2B5EF4-FFF2-40B4-BE49-F238E27FC236}">
                <a16:creationId xmlns:a16="http://schemas.microsoft.com/office/drawing/2014/main" id="{078318FA-E60C-CE16-9A7A-8BB9A21EC1B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358E43-C09F-05C4-35EF-4B3CC8DC543D}"/>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247833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EB7B91-2125-F10D-143C-E640BF2BFC0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D524BAE-BFEA-0DE6-A8EE-E344873F5D3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F49C26-3596-995B-C052-3BB83E832F3B}"/>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5" name="フッター プレースホルダー 4">
            <a:extLst>
              <a:ext uri="{FF2B5EF4-FFF2-40B4-BE49-F238E27FC236}">
                <a16:creationId xmlns:a16="http://schemas.microsoft.com/office/drawing/2014/main" id="{8659D331-F5C6-CC0A-08F8-26C9BCFB8A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B7A12D-1BFF-A304-0C12-DD2B2D9023E7}"/>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2064711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46D7958-752F-C2BE-C9F1-F3BE41C9786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CAE7C8-8EB4-65C5-F29B-68A819B54B7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853520-73F7-F442-E917-37B576BA72FD}"/>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5" name="フッター プレースホルダー 4">
            <a:extLst>
              <a:ext uri="{FF2B5EF4-FFF2-40B4-BE49-F238E27FC236}">
                <a16:creationId xmlns:a16="http://schemas.microsoft.com/office/drawing/2014/main" id="{4D7A254F-F34F-DC62-0175-B2C22CE94C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3299E95-5F92-0956-87BD-E232F062798C}"/>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174867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19D538-62DC-56ED-F68D-474A3C2F268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CFF5A97-1C9B-094D-C24D-C03C7FFFE11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265B592-A7D2-8CD5-3A17-48D8C28CEC07}"/>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5" name="フッター プレースホルダー 4">
            <a:extLst>
              <a:ext uri="{FF2B5EF4-FFF2-40B4-BE49-F238E27FC236}">
                <a16:creationId xmlns:a16="http://schemas.microsoft.com/office/drawing/2014/main" id="{2FA811CA-4445-C590-B1C8-A1DEC80B9EF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997765-6F03-A81C-F5A8-356D155DB2EB}"/>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198801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4571A4-FD55-39EB-3FF6-75786F1679E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8CA6D70-24E1-20DA-6276-0D1C9044AE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B075E38-E929-9A8C-2FB0-18658C0A7063}"/>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5" name="フッター プレースホルダー 4">
            <a:extLst>
              <a:ext uri="{FF2B5EF4-FFF2-40B4-BE49-F238E27FC236}">
                <a16:creationId xmlns:a16="http://schemas.microsoft.com/office/drawing/2014/main" id="{81AA47D6-E4A2-21BD-9C25-D4C670A8C0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CEF557-3569-7477-B52F-4205E05BC67F}"/>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409034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075E12-B3EE-8249-FB00-3D0DE5992E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8F47BB-74AE-C9B3-EB88-5FA24557BC5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6683D3B-BDA3-4F57-6DBC-F9CD88E47A9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ED8ED43-5E1F-D1D6-85D2-C7116574C1F4}"/>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6" name="フッター プレースホルダー 5">
            <a:extLst>
              <a:ext uri="{FF2B5EF4-FFF2-40B4-BE49-F238E27FC236}">
                <a16:creationId xmlns:a16="http://schemas.microsoft.com/office/drawing/2014/main" id="{337C2431-9D96-9DAC-E1F5-1B69F81DC7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9E51DE2-A8E2-94F7-83C6-715225615732}"/>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396652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36A5C7-810D-9AB4-EAF6-98A470C9C8B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C7D88C6-AB61-4117-1751-FE084AB32F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75E4C1F-EE92-88AC-96C1-AF5B6D2CC66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E2375D7-C344-AE5B-2C8B-2050B4918F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D2BA628-CBF4-F39E-CE4C-E96CCEC7CE4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33457FE-2261-8E58-392B-6B67D2A0A363}"/>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8" name="フッター プレースホルダー 7">
            <a:extLst>
              <a:ext uri="{FF2B5EF4-FFF2-40B4-BE49-F238E27FC236}">
                <a16:creationId xmlns:a16="http://schemas.microsoft.com/office/drawing/2014/main" id="{BB52B192-C7DF-0627-236C-2DEBFE15322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7A43322-0E15-41A5-F72F-738BB0AD95BA}"/>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237994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CBCCA2-6C24-F700-222F-62174067330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4FEEEEC-33E0-AC96-B199-ED7761155544}"/>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4" name="フッター プレースホルダー 3">
            <a:extLst>
              <a:ext uri="{FF2B5EF4-FFF2-40B4-BE49-F238E27FC236}">
                <a16:creationId xmlns:a16="http://schemas.microsoft.com/office/drawing/2014/main" id="{75825930-01EB-E679-109D-E7FB225F265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6651D9-2D7B-F8AD-86C6-F033D1D45486}"/>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74806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CF74C77-1A5F-1111-87BD-5862D420B77F}"/>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3" name="フッター プレースホルダー 2">
            <a:extLst>
              <a:ext uri="{FF2B5EF4-FFF2-40B4-BE49-F238E27FC236}">
                <a16:creationId xmlns:a16="http://schemas.microsoft.com/office/drawing/2014/main" id="{0233FB7B-E57C-DA00-6E3A-8BD3756EB0D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4E674D6-C721-F8FD-4280-891032C6CCA2}"/>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314119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FD6B28-2382-BFCA-CE8D-F665C8CDFD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0CD222-ECE9-5CBA-4FF3-4296FC2726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4AF9928-39BF-7224-2408-9E830995E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917F62B-67B5-B808-2C30-6AFEB2F16032}"/>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6" name="フッター プレースホルダー 5">
            <a:extLst>
              <a:ext uri="{FF2B5EF4-FFF2-40B4-BE49-F238E27FC236}">
                <a16:creationId xmlns:a16="http://schemas.microsoft.com/office/drawing/2014/main" id="{A28BEC7F-71C4-2816-E20C-6E883BA536C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9B227EB-9258-6836-3E6C-653110087EF9}"/>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4288569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E0FFDD-1EB5-1BCA-AE81-3ECCC57580E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BE51805-BE64-F2D0-68A9-8932547EC0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BC90C52-6239-199E-AA43-BB02754DD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E251BB5-339F-E654-619B-BED12DF91510}"/>
              </a:ext>
            </a:extLst>
          </p:cNvPr>
          <p:cNvSpPr>
            <a:spLocks noGrp="1"/>
          </p:cNvSpPr>
          <p:nvPr>
            <p:ph type="dt" sz="half" idx="10"/>
          </p:nvPr>
        </p:nvSpPr>
        <p:spPr/>
        <p:txBody>
          <a:bodyPr/>
          <a:lstStyle/>
          <a:p>
            <a:fld id="{3C978CEF-7F8F-F942-AB67-43DC9A370F54}" type="datetimeFigureOut">
              <a:rPr kumimoji="1" lang="ja-JP" altLang="en-US" smtClean="0"/>
              <a:t>2023/4/8</a:t>
            </a:fld>
            <a:endParaRPr kumimoji="1" lang="ja-JP" altLang="en-US"/>
          </a:p>
        </p:txBody>
      </p:sp>
      <p:sp>
        <p:nvSpPr>
          <p:cNvPr id="6" name="フッター プレースホルダー 5">
            <a:extLst>
              <a:ext uri="{FF2B5EF4-FFF2-40B4-BE49-F238E27FC236}">
                <a16:creationId xmlns:a16="http://schemas.microsoft.com/office/drawing/2014/main" id="{A5FFDE02-AF8A-EA48-CB31-D7A155799D7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9A98C28-E17C-7578-AA9B-CCC405ACA944}"/>
              </a:ext>
            </a:extLst>
          </p:cNvPr>
          <p:cNvSpPr>
            <a:spLocks noGrp="1"/>
          </p:cNvSpPr>
          <p:nvPr>
            <p:ph type="sldNum" sz="quarter" idx="12"/>
          </p:nvPr>
        </p:nvSpPr>
        <p:spPr/>
        <p:txBody>
          <a:body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1142814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A0382B0-EED5-0D5F-6EC9-273C9D5F4F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7F5A84-7F87-BEE0-A247-3192795493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D715B1-74FA-5323-D130-44CB2DA346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78CEF-7F8F-F942-AB67-43DC9A370F54}" type="datetimeFigureOut">
              <a:rPr kumimoji="1" lang="ja-JP" altLang="en-US" smtClean="0"/>
              <a:t>2023/4/8</a:t>
            </a:fld>
            <a:endParaRPr kumimoji="1" lang="ja-JP" altLang="en-US"/>
          </a:p>
        </p:txBody>
      </p:sp>
      <p:sp>
        <p:nvSpPr>
          <p:cNvPr id="5" name="フッター プレースホルダー 4">
            <a:extLst>
              <a:ext uri="{FF2B5EF4-FFF2-40B4-BE49-F238E27FC236}">
                <a16:creationId xmlns:a16="http://schemas.microsoft.com/office/drawing/2014/main" id="{1CD22060-E3C7-0F9A-C652-04B0F5FF35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E85F61B-DF60-F6E7-9ECB-BEA349E332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99197-381D-7447-8A27-5F0A21AEA797}" type="slidenum">
              <a:rPr kumimoji="1" lang="ja-JP" altLang="en-US" smtClean="0"/>
              <a:t>‹#›</a:t>
            </a:fld>
            <a:endParaRPr kumimoji="1" lang="ja-JP" altLang="en-US"/>
          </a:p>
        </p:txBody>
      </p:sp>
    </p:spTree>
    <p:extLst>
      <p:ext uri="{BB962C8B-B14F-4D97-AF65-F5344CB8AC3E}">
        <p14:creationId xmlns:p14="http://schemas.microsoft.com/office/powerpoint/2010/main" val="4118256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DABF6C-08DC-7B27-F7BC-5FC4F5346D9D}"/>
              </a:ext>
            </a:extLst>
          </p:cNvPr>
          <p:cNvSpPr>
            <a:spLocks noGrp="1"/>
          </p:cNvSpPr>
          <p:nvPr>
            <p:ph type="ctrTitle"/>
          </p:nvPr>
        </p:nvSpPr>
        <p:spPr/>
        <p:txBody>
          <a:bodyPr>
            <a:normAutofit/>
          </a:bodyPr>
          <a:lstStyle/>
          <a:p>
            <a:r>
              <a:rPr kumimoji="1" lang="ja-JP" altLang="en-US" sz="4000" b="1" dirty="0"/>
              <a:t>北鐘の総会・懇親会開催に関するアンケートまとめ</a:t>
            </a:r>
          </a:p>
        </p:txBody>
      </p:sp>
      <p:sp>
        <p:nvSpPr>
          <p:cNvPr id="3" name="字幕 2">
            <a:extLst>
              <a:ext uri="{FF2B5EF4-FFF2-40B4-BE49-F238E27FC236}">
                <a16:creationId xmlns:a16="http://schemas.microsoft.com/office/drawing/2014/main" id="{F9006564-0727-F8A7-2225-1545B9F67557}"/>
              </a:ext>
            </a:extLst>
          </p:cNvPr>
          <p:cNvSpPr>
            <a:spLocks noGrp="1"/>
          </p:cNvSpPr>
          <p:nvPr>
            <p:ph type="subTitle" idx="1"/>
          </p:nvPr>
        </p:nvSpPr>
        <p:spPr>
          <a:xfrm>
            <a:off x="1524000" y="5443397"/>
            <a:ext cx="9144000" cy="584480"/>
          </a:xfrm>
        </p:spPr>
        <p:txBody>
          <a:bodyPr/>
          <a:lstStyle/>
          <a:p>
            <a:r>
              <a:rPr kumimoji="1" lang="en-US" altLang="ja-JP" dirty="0"/>
              <a:t>2023</a:t>
            </a:r>
            <a:r>
              <a:rPr kumimoji="1" lang="ja-JP" altLang="en-US" dirty="0"/>
              <a:t>年４月　北鐘幹事会</a:t>
            </a:r>
          </a:p>
        </p:txBody>
      </p:sp>
    </p:spTree>
    <p:extLst>
      <p:ext uri="{BB962C8B-B14F-4D97-AF65-F5344CB8AC3E}">
        <p14:creationId xmlns:p14="http://schemas.microsoft.com/office/powerpoint/2010/main" val="134151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E3F53F3-CA1B-14A0-58E7-C26733CC779A}"/>
              </a:ext>
            </a:extLst>
          </p:cNvPr>
          <p:cNvSpPr txBox="1"/>
          <p:nvPr/>
        </p:nvSpPr>
        <p:spPr>
          <a:xfrm>
            <a:off x="340658" y="4237467"/>
            <a:ext cx="10067365" cy="2516073"/>
          </a:xfrm>
          <a:prstGeom prst="rect">
            <a:avLst/>
          </a:prstGeom>
          <a:noFill/>
        </p:spPr>
        <p:txBody>
          <a:bodyPr wrap="square" rtlCol="0">
            <a:spAutoFit/>
          </a:bodyPr>
          <a:lstStyle/>
          <a:p>
            <a:pPr algn="l"/>
            <a:r>
              <a:rPr lang="ja-JP" altLang="en-US" sz="1050" b="1" dirty="0">
                <a:solidFill>
                  <a:srgbClr val="0000FF"/>
                </a:solidFill>
                <a:latin typeface="Roboto" panose="02000000000000000000" pitchFamily="2" charset="0"/>
              </a:rPr>
              <a:t>（主な意見）</a:t>
            </a:r>
            <a:endParaRPr lang="en-US" altLang="ja-JP" sz="1050" b="1" dirty="0">
              <a:solidFill>
                <a:srgbClr val="0000FF"/>
              </a:solidFill>
              <a:latin typeface="Roboto" panose="02000000000000000000" pitchFamily="2" charset="0"/>
            </a:endParaRPr>
          </a:p>
          <a:p>
            <a:pPr algn="l"/>
            <a:r>
              <a:rPr lang="ja-JP" altLang="en-US" sz="1050" dirty="0">
                <a:solidFill>
                  <a:srgbClr val="202124"/>
                </a:solidFill>
                <a:latin typeface="Roboto" panose="02000000000000000000" pitchFamily="2" charset="0"/>
              </a:rPr>
              <a:t>・</a:t>
            </a:r>
            <a:r>
              <a:rPr lang="ja-JP" altLang="en-US" sz="1050" dirty="0">
                <a:solidFill>
                  <a:srgbClr val="0000FF"/>
                </a:solidFill>
                <a:effectLst/>
                <a:latin typeface="Roboto" panose="02000000000000000000" pitchFamily="2" charset="0"/>
              </a:rPr>
              <a:t>北鐘総会は</a:t>
            </a:r>
            <a:r>
              <a:rPr lang="en-US" altLang="ja-JP" sz="1050" dirty="0">
                <a:solidFill>
                  <a:srgbClr val="0000FF"/>
                </a:solidFill>
                <a:effectLst/>
                <a:latin typeface="Roboto" panose="02000000000000000000" pitchFamily="2" charset="0"/>
              </a:rPr>
              <a:t>1</a:t>
            </a:r>
            <a:r>
              <a:rPr lang="ja-JP" altLang="en-US" sz="1050" dirty="0">
                <a:solidFill>
                  <a:srgbClr val="0000FF"/>
                </a:solidFill>
                <a:effectLst/>
                <a:latin typeface="Roboto" panose="02000000000000000000" pitchFamily="2" charset="0"/>
              </a:rPr>
              <a:t>回、懇親会は皆さんで集まる機会があれば</a:t>
            </a:r>
            <a:r>
              <a:rPr lang="en-US" altLang="ja-JP" sz="1050" dirty="0">
                <a:solidFill>
                  <a:srgbClr val="0000FF"/>
                </a:solidFill>
                <a:effectLst/>
                <a:latin typeface="Roboto" panose="02000000000000000000" pitchFamily="2" charset="0"/>
              </a:rPr>
              <a:t>2</a:t>
            </a:r>
            <a:r>
              <a:rPr lang="ja-JP" altLang="en-US" sz="1050" dirty="0">
                <a:solidFill>
                  <a:srgbClr val="0000FF"/>
                </a:solidFill>
                <a:effectLst/>
                <a:latin typeface="Roboto" panose="02000000000000000000" pitchFamily="2" charset="0"/>
              </a:rPr>
              <a:t>回くらいあってもいい。</a:t>
            </a:r>
            <a:endParaRPr lang="ja-JP" altLang="en-US" sz="1050" dirty="0">
              <a:solidFill>
                <a:srgbClr val="202124"/>
              </a:solidFill>
              <a:effectLst/>
              <a:latin typeface="Roboto" panose="02000000000000000000" pitchFamily="2" charset="0"/>
            </a:endParaRP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１年に一回が適当な間隔</a:t>
            </a:r>
            <a:endParaRPr lang="ja-JP" altLang="en-US" sz="1050" dirty="0">
              <a:solidFill>
                <a:srgbClr val="202124"/>
              </a:solidFill>
              <a:effectLst/>
              <a:latin typeface="Roboto" panose="02000000000000000000" pitchFamily="2" charset="0"/>
            </a:endParaRP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確かに毎年開催を楽しみにしている方も多いと思います</a:t>
            </a:r>
            <a:endParaRPr lang="ja-JP" altLang="en-US" sz="1050" dirty="0">
              <a:solidFill>
                <a:srgbClr val="202124"/>
              </a:solidFill>
              <a:effectLst/>
              <a:latin typeface="Roboto" panose="02000000000000000000" pitchFamily="2" charset="0"/>
            </a:endParaRPr>
          </a:p>
          <a:p>
            <a:pPr algn="l"/>
            <a:r>
              <a:rPr lang="ja-JP" altLang="en-US" sz="1050" dirty="0">
                <a:solidFill>
                  <a:srgbClr val="202124"/>
                </a:solidFill>
                <a:effectLst/>
                <a:latin typeface="Roboto" panose="02000000000000000000" pitchFamily="2" charset="0"/>
              </a:rPr>
              <a:t>・</a:t>
            </a:r>
            <a:r>
              <a:rPr lang="en-US" altLang="ja-JP" sz="1050" dirty="0">
                <a:solidFill>
                  <a:srgbClr val="0000FF"/>
                </a:solidFill>
                <a:effectLst/>
                <a:latin typeface="Roboto" panose="02000000000000000000" pitchFamily="2" charset="0"/>
              </a:rPr>
              <a:t>1</a:t>
            </a:r>
            <a:r>
              <a:rPr lang="ja-JP" altLang="en-US" sz="1050" dirty="0">
                <a:solidFill>
                  <a:srgbClr val="0000FF"/>
                </a:solidFill>
                <a:effectLst/>
                <a:latin typeface="Roboto" panose="02000000000000000000" pitchFamily="2" charset="0"/>
              </a:rPr>
              <a:t>年以上間が開くと関心が薄れる</a:t>
            </a:r>
            <a:r>
              <a:rPr lang="ja-JP" altLang="en-US" sz="1050" dirty="0">
                <a:solidFill>
                  <a:srgbClr val="202124"/>
                </a:solidFill>
                <a:effectLst/>
                <a:latin typeface="Roboto" panose="02000000000000000000" pitchFamily="2" charset="0"/>
              </a:rPr>
              <a:t>ため。</a:t>
            </a: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これまでのペースで大丈夫</a:t>
            </a:r>
            <a:r>
              <a:rPr lang="ja-JP" altLang="en-US" sz="1050" dirty="0">
                <a:solidFill>
                  <a:srgbClr val="202124"/>
                </a:solidFill>
                <a:effectLst/>
                <a:latin typeface="Roboto" panose="02000000000000000000" pitchFamily="2" charset="0"/>
              </a:rPr>
              <a:t>。 </a:t>
            </a:r>
          </a:p>
          <a:p>
            <a:pPr algn="l"/>
            <a:r>
              <a:rPr lang="ja-JP" altLang="en-US" sz="1050" dirty="0">
                <a:solidFill>
                  <a:srgbClr val="202124"/>
                </a:solidFill>
                <a:effectLst/>
                <a:latin typeface="Roboto" panose="02000000000000000000" pitchFamily="2" charset="0"/>
              </a:rPr>
              <a:t>・</a:t>
            </a:r>
            <a:r>
              <a:rPr lang="en-US" altLang="ja-JP" sz="1050" dirty="0">
                <a:solidFill>
                  <a:srgbClr val="0000FF"/>
                </a:solidFill>
                <a:effectLst/>
                <a:latin typeface="Roboto" panose="02000000000000000000" pitchFamily="2" charset="0"/>
              </a:rPr>
              <a:t>1</a:t>
            </a:r>
            <a:r>
              <a:rPr lang="ja-JP" altLang="en-US" sz="1050" dirty="0">
                <a:solidFill>
                  <a:srgbClr val="0000FF"/>
                </a:solidFill>
                <a:effectLst/>
                <a:latin typeface="Roboto" panose="02000000000000000000" pitchFamily="2" charset="0"/>
              </a:rPr>
              <a:t>年に一度くらい動勢を知りたい</a:t>
            </a: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総会・懇親会は年</a:t>
            </a:r>
            <a:r>
              <a:rPr lang="en-US" altLang="ja-JP" sz="1050" dirty="0">
                <a:solidFill>
                  <a:srgbClr val="0000FF"/>
                </a:solidFill>
                <a:effectLst/>
                <a:latin typeface="Roboto" panose="02000000000000000000" pitchFamily="2" charset="0"/>
              </a:rPr>
              <a:t>1</a:t>
            </a:r>
            <a:r>
              <a:rPr lang="ja-JP" altLang="en-US" sz="1050" dirty="0">
                <a:solidFill>
                  <a:srgbClr val="0000FF"/>
                </a:solidFill>
                <a:effectLst/>
                <a:latin typeface="Roboto" panose="02000000000000000000" pitchFamily="2" charset="0"/>
              </a:rPr>
              <a:t>回で良い。他のイベント（懇親会有り、または無し）は年１～</a:t>
            </a:r>
            <a:r>
              <a:rPr lang="en-US" altLang="ja-JP" sz="1050" dirty="0">
                <a:solidFill>
                  <a:srgbClr val="0000FF"/>
                </a:solidFill>
                <a:effectLst/>
                <a:latin typeface="Roboto" panose="02000000000000000000" pitchFamily="2" charset="0"/>
              </a:rPr>
              <a:t>2</a:t>
            </a:r>
            <a:r>
              <a:rPr lang="ja-JP" altLang="en-US" sz="1050" dirty="0">
                <a:solidFill>
                  <a:srgbClr val="0000FF"/>
                </a:solidFill>
                <a:effectLst/>
                <a:latin typeface="Roboto" panose="02000000000000000000" pitchFamily="2" charset="0"/>
              </a:rPr>
              <a:t>回程度あっても良い。</a:t>
            </a:r>
            <a:endParaRPr lang="en-US" altLang="ja-JP" sz="1050" dirty="0">
              <a:solidFill>
                <a:srgbClr val="0000FF"/>
              </a:solidFill>
              <a:effectLst/>
              <a:latin typeface="Roboto" panose="02000000000000000000" pitchFamily="2" charset="0"/>
            </a:endParaRP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総会と懇親会を兼ねて年</a:t>
            </a:r>
            <a:r>
              <a:rPr lang="en-US" altLang="ja-JP" sz="1050" dirty="0">
                <a:solidFill>
                  <a:srgbClr val="0000FF"/>
                </a:solidFill>
                <a:effectLst/>
                <a:latin typeface="Roboto" panose="02000000000000000000" pitchFamily="2" charset="0"/>
              </a:rPr>
              <a:t>1</a:t>
            </a:r>
            <a:r>
              <a:rPr lang="ja-JP" altLang="en-US" sz="1050" dirty="0">
                <a:solidFill>
                  <a:srgbClr val="0000FF"/>
                </a:solidFill>
                <a:effectLst/>
                <a:latin typeface="Roboto" panose="02000000000000000000" pitchFamily="2" charset="0"/>
              </a:rPr>
              <a:t>回でよい</a:t>
            </a:r>
            <a:r>
              <a:rPr lang="ja-JP" altLang="en-US" sz="1050" dirty="0">
                <a:solidFill>
                  <a:srgbClr val="202124"/>
                </a:solidFill>
                <a:effectLst/>
                <a:latin typeface="Roboto" panose="02000000000000000000" pitchFamily="2" charset="0"/>
              </a:rPr>
              <a:t>。</a:t>
            </a:r>
          </a:p>
          <a:p>
            <a:pPr algn="l"/>
            <a:r>
              <a:rPr lang="ja-JP" altLang="en-US" sz="1050" dirty="0">
                <a:solidFill>
                  <a:srgbClr val="202124"/>
                </a:solidFill>
                <a:effectLst/>
                <a:latin typeface="Roboto" panose="02000000000000000000" pitchFamily="2" charset="0"/>
              </a:rPr>
              <a:t>・</a:t>
            </a:r>
            <a:r>
              <a:rPr lang="en-US" altLang="ja-JP" sz="1050" dirty="0">
                <a:solidFill>
                  <a:srgbClr val="0000FF"/>
                </a:solidFill>
                <a:effectLst/>
                <a:latin typeface="Roboto" panose="02000000000000000000" pitchFamily="2" charset="0"/>
              </a:rPr>
              <a:t>1</a:t>
            </a:r>
            <a:r>
              <a:rPr lang="ja-JP" altLang="en-US" sz="1050" dirty="0">
                <a:solidFill>
                  <a:srgbClr val="0000FF"/>
                </a:solidFill>
                <a:effectLst/>
                <a:latin typeface="Roboto" panose="02000000000000000000" pitchFamily="2" charset="0"/>
              </a:rPr>
              <a:t>年に</a:t>
            </a:r>
            <a:r>
              <a:rPr lang="en-US" altLang="ja-JP" sz="1050" dirty="0">
                <a:solidFill>
                  <a:srgbClr val="0000FF"/>
                </a:solidFill>
                <a:effectLst/>
                <a:latin typeface="Roboto" panose="02000000000000000000" pitchFamily="2" charset="0"/>
              </a:rPr>
              <a:t>1</a:t>
            </a:r>
            <a:r>
              <a:rPr lang="ja-JP" altLang="en-US" sz="1050" dirty="0">
                <a:solidFill>
                  <a:srgbClr val="0000FF"/>
                </a:solidFill>
                <a:effectLst/>
                <a:latin typeface="Roboto" panose="02000000000000000000" pitchFamily="2" charset="0"/>
              </a:rPr>
              <a:t>回でもいいかもしれないが、東京開催と札幌開催を隔年にするなどであれば、札幌開催の年は参加しようと思うかもしれない</a:t>
            </a:r>
            <a:r>
              <a:rPr lang="ja-JP" altLang="en-US" sz="1050" dirty="0">
                <a:solidFill>
                  <a:srgbClr val="202124"/>
                </a:solidFill>
                <a:effectLst/>
                <a:latin typeface="Roboto" panose="02000000000000000000" pitchFamily="2" charset="0"/>
              </a:rPr>
              <a:t>。</a:t>
            </a: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煩雑と思わず、忘れられない、ちょうど良い感じ。</a:t>
            </a: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総会は年一回が適切である</a:t>
            </a: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近況交換には</a:t>
            </a:r>
            <a:r>
              <a:rPr lang="en-US" altLang="ja-JP" sz="1050" dirty="0">
                <a:solidFill>
                  <a:srgbClr val="0000FF"/>
                </a:solidFill>
                <a:effectLst/>
                <a:latin typeface="Roboto" panose="02000000000000000000" pitchFamily="2" charset="0"/>
              </a:rPr>
              <a:t>1</a:t>
            </a:r>
            <a:r>
              <a:rPr lang="ja-JP" altLang="en-US" sz="1050" dirty="0">
                <a:solidFill>
                  <a:srgbClr val="0000FF"/>
                </a:solidFill>
                <a:effectLst/>
                <a:latin typeface="Roboto" panose="02000000000000000000" pitchFamily="2" charset="0"/>
              </a:rPr>
              <a:t>年が妥当と思う。</a:t>
            </a:r>
          </a:p>
          <a:p>
            <a:pPr algn="l"/>
            <a:r>
              <a:rPr lang="ja-JP" altLang="en-US" sz="1050" dirty="0">
                <a:solidFill>
                  <a:srgbClr val="202124"/>
                </a:solidFill>
                <a:effectLst/>
                <a:latin typeface="Roboto" panose="02000000000000000000" pitchFamily="2" charset="0"/>
              </a:rPr>
              <a:t>・</a:t>
            </a:r>
            <a:r>
              <a:rPr lang="ja-JP" altLang="en-US" sz="1050" dirty="0">
                <a:solidFill>
                  <a:srgbClr val="0000FF"/>
                </a:solidFill>
                <a:effectLst/>
                <a:latin typeface="Roboto" panose="02000000000000000000" pitchFamily="2" charset="0"/>
              </a:rPr>
              <a:t>予定が合えば参加したいと毎年思っているから</a:t>
            </a:r>
            <a:endParaRPr lang="en-US" altLang="ja-JP" sz="1050" dirty="0">
              <a:solidFill>
                <a:srgbClr val="0000FF"/>
              </a:solidFill>
              <a:effectLst/>
              <a:latin typeface="Roboto" panose="02000000000000000000" pitchFamily="2" charset="0"/>
            </a:endParaRPr>
          </a:p>
          <a:p>
            <a:pPr algn="l"/>
            <a:r>
              <a:rPr lang="ja-JP" altLang="en-US" sz="1050" dirty="0">
                <a:solidFill>
                  <a:srgbClr val="0000FF"/>
                </a:solidFill>
                <a:latin typeface="Roboto" panose="02000000000000000000" pitchFamily="2" charset="0"/>
              </a:rPr>
              <a:t>・準備のことも考えると</a:t>
            </a:r>
            <a:r>
              <a:rPr lang="en-US" altLang="ja-JP" sz="1050" dirty="0">
                <a:solidFill>
                  <a:srgbClr val="0000FF"/>
                </a:solidFill>
                <a:latin typeface="Roboto" panose="02000000000000000000" pitchFamily="2" charset="0"/>
              </a:rPr>
              <a:t>1</a:t>
            </a:r>
            <a:r>
              <a:rPr lang="ja-JP" altLang="en-US" sz="1050" dirty="0">
                <a:solidFill>
                  <a:srgbClr val="0000FF"/>
                </a:solidFill>
                <a:latin typeface="Roboto" panose="02000000000000000000" pitchFamily="2" charset="0"/>
              </a:rPr>
              <a:t>年に１回がギリギリではないでしょうか？複数年に１回となると参加者が減るような気もします。</a:t>
            </a:r>
            <a:endParaRPr lang="en-US" altLang="ja-JP" sz="1050" dirty="0">
              <a:solidFill>
                <a:srgbClr val="0000FF"/>
              </a:solidFill>
              <a:effectLst/>
              <a:latin typeface="Roboto" panose="02000000000000000000" pitchFamily="2" charset="0"/>
            </a:endParaRPr>
          </a:p>
        </p:txBody>
      </p:sp>
      <p:sp>
        <p:nvSpPr>
          <p:cNvPr id="2" name="テキスト ボックス 1">
            <a:extLst>
              <a:ext uri="{FF2B5EF4-FFF2-40B4-BE49-F238E27FC236}">
                <a16:creationId xmlns:a16="http://schemas.microsoft.com/office/drawing/2014/main" id="{9FF73DEE-2142-EB6B-E22F-7341D5D2FCD9}"/>
              </a:ext>
            </a:extLst>
          </p:cNvPr>
          <p:cNvSpPr txBox="1"/>
          <p:nvPr/>
        </p:nvSpPr>
        <p:spPr>
          <a:xfrm>
            <a:off x="176322" y="391212"/>
            <a:ext cx="8283388" cy="1446550"/>
          </a:xfrm>
          <a:prstGeom prst="rect">
            <a:avLst/>
          </a:prstGeom>
          <a:noFill/>
        </p:spPr>
        <p:txBody>
          <a:bodyPr wrap="square" rtlCol="0">
            <a:spAutoFit/>
          </a:bodyPr>
          <a:lstStyle/>
          <a:p>
            <a:r>
              <a:rPr kumimoji="1" lang="ja-JP" altLang="en-US" b="1" dirty="0"/>
              <a:t>１．北鐘総会、懇親会の開催頻度</a:t>
            </a:r>
            <a:endParaRPr kumimoji="1" lang="en-US" altLang="ja-JP" b="1" dirty="0"/>
          </a:p>
          <a:p>
            <a:endParaRPr lang="en-US" altLang="ja-JP" sz="1400" dirty="0"/>
          </a:p>
          <a:p>
            <a:r>
              <a:rPr kumimoji="1" lang="ja-JP" altLang="en-US" sz="1400" dirty="0"/>
              <a:t>　　</a:t>
            </a:r>
            <a:r>
              <a:rPr kumimoji="1" lang="ja-JP" altLang="en-US" sz="1400" b="1" dirty="0"/>
              <a:t>結論：</a:t>
            </a:r>
            <a:r>
              <a:rPr kumimoji="1" lang="ja-JP" altLang="en-US" sz="1400" b="1" dirty="0">
                <a:solidFill>
                  <a:srgbClr val="0000FF"/>
                </a:solidFill>
              </a:rPr>
              <a:t>これまで通り１年に１回とする。</a:t>
            </a:r>
            <a:endParaRPr kumimoji="1" lang="en-US" altLang="ja-JP" sz="1400" b="1" dirty="0">
              <a:solidFill>
                <a:srgbClr val="0000FF"/>
              </a:solidFill>
            </a:endParaRPr>
          </a:p>
          <a:p>
            <a:r>
              <a:rPr lang="ja-JP" altLang="en-US" sz="1400" b="1" dirty="0"/>
              <a:t>　　</a:t>
            </a:r>
            <a:r>
              <a:rPr lang="ja-JP" altLang="en-US" sz="1400" dirty="0"/>
              <a:t>理由：アンケートの結果、</a:t>
            </a:r>
            <a:r>
              <a:rPr lang="en-US" altLang="ja-JP" sz="1400" dirty="0"/>
              <a:t>1</a:t>
            </a:r>
            <a:r>
              <a:rPr lang="ja-JP" altLang="en-US" sz="1400" dirty="0"/>
              <a:t>年に</a:t>
            </a:r>
            <a:r>
              <a:rPr lang="en-US" altLang="ja-JP" sz="1400" dirty="0"/>
              <a:t>1</a:t>
            </a:r>
            <a:r>
              <a:rPr lang="ja-JP" altLang="en-US" sz="1400" dirty="0"/>
              <a:t>回が</a:t>
            </a:r>
            <a:r>
              <a:rPr lang="en-US" altLang="ja-JP" sz="1400" dirty="0"/>
              <a:t>74.4</a:t>
            </a:r>
            <a:r>
              <a:rPr lang="ja-JP" altLang="en-US" sz="1400" dirty="0"/>
              <a:t>％、</a:t>
            </a:r>
            <a:r>
              <a:rPr lang="en-US" altLang="ja-JP" sz="1400" dirty="0"/>
              <a:t>2</a:t>
            </a:r>
            <a:r>
              <a:rPr lang="ja-JP" altLang="en-US" sz="1400" dirty="0"/>
              <a:t>年に１回が</a:t>
            </a:r>
            <a:r>
              <a:rPr lang="en-US" altLang="ja-JP" sz="1400" dirty="0"/>
              <a:t>15.4</a:t>
            </a:r>
            <a:r>
              <a:rPr lang="ja-JP" altLang="en-US" sz="1400" dirty="0"/>
              <a:t>％で</a:t>
            </a:r>
            <a:r>
              <a:rPr lang="en-US" altLang="ja-JP" sz="1400" dirty="0"/>
              <a:t>7</a:t>
            </a:r>
            <a:r>
              <a:rPr lang="ja-JP" altLang="en-US" sz="1400" dirty="0"/>
              <a:t>割以上が</a:t>
            </a:r>
            <a:r>
              <a:rPr lang="en-US" altLang="ja-JP" sz="1400" dirty="0"/>
              <a:t>1</a:t>
            </a:r>
            <a:r>
              <a:rPr lang="ja-JP" altLang="en-US" sz="1400" dirty="0"/>
              <a:t>年に</a:t>
            </a:r>
            <a:r>
              <a:rPr lang="en-US" altLang="ja-JP" sz="1400" dirty="0"/>
              <a:t>1</a:t>
            </a:r>
            <a:r>
              <a:rPr lang="ja-JP" altLang="en-US" sz="1400" dirty="0"/>
              <a:t>回で、</a:t>
            </a:r>
            <a:endParaRPr lang="en-US" altLang="ja-JP" sz="1400" dirty="0"/>
          </a:p>
          <a:p>
            <a:r>
              <a:rPr lang="ja-JP" altLang="en-US" sz="1400" dirty="0"/>
              <a:t>　　　　　「煩雑と思わず、忘れない程度の頻度で適切」との意見が多かった。</a:t>
            </a:r>
            <a:endParaRPr lang="en-US" altLang="ja-JP" sz="1400" dirty="0"/>
          </a:p>
          <a:p>
            <a:r>
              <a:rPr lang="ja-JP" altLang="en-US" sz="1400" b="1" dirty="0"/>
              <a:t>　　　　　</a:t>
            </a:r>
            <a:endParaRPr lang="en-US" altLang="ja-JP" sz="1400" b="1" dirty="0"/>
          </a:p>
        </p:txBody>
      </p:sp>
      <p:pic>
        <p:nvPicPr>
          <p:cNvPr id="3" name="Picture 2" descr="フォームの回答のグラフ。質問のタイトル: １．北鐘総会、懇親会の開催頻度についてお聞きします。以下の中からお選び頂き、&#10;その理由についてコメントして下さい。。回答数: 39 件の回答。">
            <a:extLst>
              <a:ext uri="{FF2B5EF4-FFF2-40B4-BE49-F238E27FC236}">
                <a16:creationId xmlns:a16="http://schemas.microsoft.com/office/drawing/2014/main" id="{2B067793-8ED8-46CF-A765-0CB75A8F54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6915" y="1576444"/>
            <a:ext cx="6666120" cy="2804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0592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A8EFDCD-6501-799A-1A49-F6EE8E232A63}"/>
              </a:ext>
            </a:extLst>
          </p:cNvPr>
          <p:cNvSpPr txBox="1"/>
          <p:nvPr/>
        </p:nvSpPr>
        <p:spPr>
          <a:xfrm>
            <a:off x="202508" y="3995678"/>
            <a:ext cx="10712918" cy="2862322"/>
          </a:xfrm>
          <a:prstGeom prst="rect">
            <a:avLst/>
          </a:prstGeom>
          <a:noFill/>
        </p:spPr>
        <p:txBody>
          <a:bodyPr wrap="square" rtlCol="0">
            <a:spAutoFit/>
          </a:bodyPr>
          <a:lstStyle/>
          <a:p>
            <a:pPr algn="l"/>
            <a:r>
              <a:rPr lang="ja-JP" altLang="en-US" sz="1200" b="0" dirty="0">
                <a:solidFill>
                  <a:srgbClr val="202124"/>
                </a:solidFill>
                <a:effectLst/>
                <a:latin typeface="Roboto" panose="02000000000000000000" pitchFamily="2" charset="0"/>
              </a:rPr>
              <a:t>（主な意見</a:t>
            </a:r>
            <a:r>
              <a:rPr lang="ja-JP" altLang="en-US" sz="1200" dirty="0">
                <a:solidFill>
                  <a:srgbClr val="202124"/>
                </a:solidFill>
                <a:latin typeface="Roboto" panose="02000000000000000000" pitchFamily="2" charset="0"/>
              </a:rPr>
              <a:t>）</a:t>
            </a:r>
            <a:endParaRPr lang="en-US" altLang="ja-JP" sz="1200" b="0" dirty="0">
              <a:solidFill>
                <a:srgbClr val="202124"/>
              </a:solidFill>
              <a:effectLst/>
              <a:latin typeface="Roboto" panose="02000000000000000000" pitchFamily="2" charset="0"/>
            </a:endParaRP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対面方式でこそ、総会、懇親会の意義がある</a:t>
            </a:r>
            <a:r>
              <a:rPr lang="ja-JP" altLang="en-US" sz="1200" b="0" dirty="0">
                <a:solidFill>
                  <a:srgbClr val="202124"/>
                </a:solidFill>
                <a:effectLst/>
                <a:latin typeface="Roboto" panose="02000000000000000000" pitchFamily="2" charset="0"/>
              </a:rPr>
              <a:t>。</a:t>
            </a: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集まって顔を見て話し合うのが良い</a:t>
            </a:r>
            <a:r>
              <a:rPr lang="ja-JP" altLang="en-US" sz="1200" b="0" dirty="0">
                <a:solidFill>
                  <a:srgbClr val="202124"/>
                </a:solidFill>
                <a:effectLst/>
                <a:latin typeface="Roboto" panose="02000000000000000000" pitchFamily="2" charset="0"/>
              </a:rPr>
              <a:t>と思う</a:t>
            </a:r>
          </a:p>
          <a:p>
            <a:pPr algn="l"/>
            <a:r>
              <a:rPr lang="ja-JP" altLang="en-US" sz="1200" b="0" dirty="0">
                <a:solidFill>
                  <a:srgbClr val="0000FF"/>
                </a:solidFill>
                <a:effectLst/>
                <a:latin typeface="Roboto" panose="02000000000000000000" pitchFamily="2" charset="0"/>
              </a:rPr>
              <a:t>・ </a:t>
            </a:r>
            <a:r>
              <a:rPr lang="en" altLang="ja-JP" sz="1200" b="0" dirty="0">
                <a:solidFill>
                  <a:srgbClr val="0000FF"/>
                </a:solidFill>
                <a:effectLst/>
                <a:latin typeface="Roboto" panose="02000000000000000000" pitchFamily="2" charset="0"/>
              </a:rPr>
              <a:t>on line </a:t>
            </a:r>
            <a:r>
              <a:rPr lang="ja-JP" altLang="en-US" sz="1200" b="0" dirty="0">
                <a:solidFill>
                  <a:srgbClr val="0000FF"/>
                </a:solidFill>
                <a:effectLst/>
                <a:latin typeface="Roboto" panose="02000000000000000000" pitchFamily="2" charset="0"/>
              </a:rPr>
              <a:t>では懇親できない。</a:t>
            </a: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集会の方が実際に人に会うことができるから</a:t>
            </a: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総会の会計報告と大学の現状を</a:t>
            </a:r>
            <a:r>
              <a:rPr lang="en" altLang="ja-JP" sz="1200" b="0" dirty="0">
                <a:solidFill>
                  <a:srgbClr val="0000FF"/>
                </a:solidFill>
                <a:effectLst/>
                <a:latin typeface="Roboto" panose="02000000000000000000" pitchFamily="2" charset="0"/>
              </a:rPr>
              <a:t>WEB</a:t>
            </a:r>
            <a:r>
              <a:rPr lang="ja-JP" altLang="en" sz="1200" b="0" dirty="0">
                <a:solidFill>
                  <a:srgbClr val="0000FF"/>
                </a:solidFill>
                <a:effectLst/>
                <a:latin typeface="Roboto" panose="02000000000000000000" pitchFamily="2" charset="0"/>
              </a:rPr>
              <a:t>（</a:t>
            </a:r>
            <a:r>
              <a:rPr lang="en" altLang="ja-JP" sz="1200" b="0" dirty="0">
                <a:solidFill>
                  <a:srgbClr val="0000FF"/>
                </a:solidFill>
                <a:effectLst/>
                <a:latin typeface="Roboto" panose="02000000000000000000" pitchFamily="2" charset="0"/>
              </a:rPr>
              <a:t>WEB</a:t>
            </a:r>
            <a:r>
              <a:rPr lang="ja-JP" altLang="en-US" sz="1200" b="0" dirty="0">
                <a:solidFill>
                  <a:srgbClr val="0000FF"/>
                </a:solidFill>
                <a:effectLst/>
                <a:latin typeface="Roboto" panose="02000000000000000000" pitchFamily="2" charset="0"/>
              </a:rPr>
              <a:t>懇親会も）、それ以外の講演（大学・一般）と懇親会は集会</a:t>
            </a:r>
            <a:r>
              <a:rPr lang="ja-JP" altLang="en-US" sz="1200" b="0" dirty="0">
                <a:solidFill>
                  <a:srgbClr val="202124"/>
                </a:solidFill>
                <a:effectLst/>
                <a:latin typeface="Roboto" panose="02000000000000000000" pitchFamily="2" charset="0"/>
              </a:rPr>
              <a:t>で開催？？</a:t>
            </a:r>
          </a:p>
          <a:p>
            <a:pPr algn="l"/>
            <a:r>
              <a:rPr lang="ja-JP" altLang="en-US" sz="1200" b="0" dirty="0">
                <a:solidFill>
                  <a:srgbClr val="FF0000"/>
                </a:solidFill>
                <a:effectLst/>
                <a:latin typeface="Roboto" panose="02000000000000000000" pitchFamily="2" charset="0"/>
              </a:rPr>
              <a:t>・総会は札幌の先生方にも参加しやすいオンラインが良い。懇親会は、懇親に徹する方が時間も取れて良い</a:t>
            </a:r>
            <a:r>
              <a:rPr lang="ja-JP" altLang="en-US" sz="1200" b="0" dirty="0">
                <a:solidFill>
                  <a:srgbClr val="202124"/>
                </a:solidFill>
                <a:effectLst/>
                <a:latin typeface="Roboto" panose="02000000000000000000" pitchFamily="2" charset="0"/>
              </a:rPr>
              <a:t>。</a:t>
            </a:r>
          </a:p>
          <a:p>
            <a:pPr algn="l"/>
            <a:r>
              <a:rPr lang="ja-JP" altLang="en-US" sz="1200" b="0" dirty="0">
                <a:solidFill>
                  <a:srgbClr val="FF0000"/>
                </a:solidFill>
                <a:effectLst/>
                <a:latin typeface="Roboto" panose="02000000000000000000" pitchFamily="2" charset="0"/>
              </a:rPr>
              <a:t>・会場まで遠方の場合、オンラインが参加しやすい。</a:t>
            </a: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現場で直接顔を合わせることは、重要</a:t>
            </a:r>
            <a:endParaRPr lang="en-US" altLang="ja-JP" sz="1200" b="0" dirty="0">
              <a:solidFill>
                <a:srgbClr val="0000FF"/>
              </a:solidFill>
              <a:effectLst/>
              <a:latin typeface="Roboto" panose="02000000000000000000" pitchFamily="2" charset="0"/>
            </a:endParaRP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講演会等のイベント＋懇親会という形が、個人的には一番参加したい気持ちを誘発されます</a:t>
            </a:r>
            <a:endParaRPr lang="en-US" altLang="ja-JP" sz="1200" b="0" dirty="0">
              <a:solidFill>
                <a:srgbClr val="0000FF"/>
              </a:solidFill>
              <a:effectLst/>
              <a:latin typeface="Roboto" panose="02000000000000000000" pitchFamily="2" charset="0"/>
            </a:endParaRPr>
          </a:p>
          <a:p>
            <a:pPr algn="l"/>
            <a:r>
              <a:rPr lang="ja-JP" altLang="en-US" sz="1200" b="0" dirty="0">
                <a:solidFill>
                  <a:srgbClr val="0000FF"/>
                </a:solidFill>
                <a:effectLst/>
                <a:latin typeface="Roboto" panose="02000000000000000000" pitchFamily="2" charset="0"/>
              </a:rPr>
              <a:t>・</a:t>
            </a:r>
            <a:r>
              <a:rPr lang="ja-JP" altLang="en-US" sz="1200" b="0" dirty="0">
                <a:solidFill>
                  <a:srgbClr val="FF0000"/>
                </a:solidFill>
                <a:effectLst/>
                <a:latin typeface="Roboto" panose="02000000000000000000" pitchFamily="2" charset="0"/>
              </a:rPr>
              <a:t>総会はオンラインの方が先生方の移動の負担を減らして開催出来る。懇親会は参加出来る方が集会で。</a:t>
            </a: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集合しなければ懇親になりづらい</a:t>
            </a: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感染症が収束すれば、気楽に歓談、情報交換できる従来方式が望ましい</a:t>
            </a:r>
            <a:r>
              <a:rPr lang="ja-JP" altLang="en-US" sz="1200" b="0" dirty="0">
                <a:solidFill>
                  <a:srgbClr val="202124"/>
                </a:solidFill>
                <a:effectLst/>
                <a:latin typeface="Roboto" panose="02000000000000000000" pitchFamily="2" charset="0"/>
              </a:rPr>
              <a:t>。</a:t>
            </a: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千葉県在住だが、まだ会場に行くのは抵抗があるが、</a:t>
            </a:r>
            <a:r>
              <a:rPr lang="en-US" altLang="ja-JP" sz="1200" b="0" dirty="0">
                <a:solidFill>
                  <a:srgbClr val="0000FF"/>
                </a:solidFill>
                <a:effectLst/>
                <a:latin typeface="Roboto" panose="02000000000000000000" pitchFamily="2" charset="0"/>
              </a:rPr>
              <a:t>5</a:t>
            </a:r>
            <a:r>
              <a:rPr lang="ja-JP" altLang="en-US" sz="1200" b="0" dirty="0">
                <a:solidFill>
                  <a:srgbClr val="0000FF"/>
                </a:solidFill>
                <a:effectLst/>
                <a:latin typeface="Roboto" panose="02000000000000000000" pitchFamily="2" charset="0"/>
              </a:rPr>
              <a:t>類になったら会場がいいと思う</a:t>
            </a:r>
            <a:endParaRPr lang="en-US" altLang="ja-JP" sz="1200" b="0" dirty="0">
              <a:solidFill>
                <a:srgbClr val="0000FF"/>
              </a:solidFill>
              <a:effectLst/>
              <a:latin typeface="Roboto" panose="02000000000000000000" pitchFamily="2" charset="0"/>
            </a:endParaRPr>
          </a:p>
          <a:p>
            <a:pPr algn="l"/>
            <a:r>
              <a:rPr lang="ja-JP" altLang="en-US" sz="1200" dirty="0">
                <a:solidFill>
                  <a:srgbClr val="0000FF"/>
                </a:solidFill>
                <a:latin typeface="Roboto" panose="02000000000000000000" pitchFamily="2" charset="0"/>
              </a:rPr>
              <a:t>・</a:t>
            </a:r>
            <a:r>
              <a:rPr lang="ja-JP" altLang="en-US" sz="1200" b="0" dirty="0">
                <a:solidFill>
                  <a:srgbClr val="0000FF"/>
                </a:solidFill>
                <a:effectLst/>
                <a:latin typeface="Roboto" panose="02000000000000000000" pitchFamily="2" charset="0"/>
              </a:rPr>
              <a:t>懇親会を対面で実施することが総会の目的と感じています。</a:t>
            </a:r>
          </a:p>
        </p:txBody>
      </p:sp>
      <p:sp>
        <p:nvSpPr>
          <p:cNvPr id="3" name="テキスト ボックス 2">
            <a:extLst>
              <a:ext uri="{FF2B5EF4-FFF2-40B4-BE49-F238E27FC236}">
                <a16:creationId xmlns:a16="http://schemas.microsoft.com/office/drawing/2014/main" id="{9263D44C-3AFD-C82F-B658-3B80F530F394}"/>
              </a:ext>
            </a:extLst>
          </p:cNvPr>
          <p:cNvSpPr txBox="1"/>
          <p:nvPr/>
        </p:nvSpPr>
        <p:spPr>
          <a:xfrm>
            <a:off x="202508" y="330374"/>
            <a:ext cx="8283388" cy="1877437"/>
          </a:xfrm>
          <a:prstGeom prst="rect">
            <a:avLst/>
          </a:prstGeom>
          <a:noFill/>
        </p:spPr>
        <p:txBody>
          <a:bodyPr wrap="square" rtlCol="0">
            <a:spAutoFit/>
          </a:bodyPr>
          <a:lstStyle/>
          <a:p>
            <a:r>
              <a:rPr kumimoji="1" lang="ja-JP" altLang="en-US" b="1" dirty="0"/>
              <a:t>２．北鐘総会、懇親会の開催方法について</a:t>
            </a:r>
            <a:endParaRPr kumimoji="1" lang="en-US" altLang="ja-JP" b="1" dirty="0"/>
          </a:p>
          <a:p>
            <a:endParaRPr lang="en-US" altLang="ja-JP" sz="1400" dirty="0"/>
          </a:p>
          <a:p>
            <a:r>
              <a:rPr kumimoji="1" lang="ja-JP" altLang="en-US" sz="1400" dirty="0"/>
              <a:t>　　</a:t>
            </a:r>
            <a:r>
              <a:rPr kumimoji="1" lang="ja-JP" altLang="en-US" sz="1400" b="1" dirty="0"/>
              <a:t>結論：</a:t>
            </a:r>
            <a:r>
              <a:rPr kumimoji="1" lang="ja-JP" altLang="en-US" sz="1400" b="1" dirty="0">
                <a:solidFill>
                  <a:srgbClr val="0000FF"/>
                </a:solidFill>
              </a:rPr>
              <a:t>総会の報告事項は</a:t>
            </a:r>
            <a:r>
              <a:rPr kumimoji="1" lang="en-US" altLang="ja-JP" sz="1400" b="1" dirty="0">
                <a:solidFill>
                  <a:srgbClr val="0000FF"/>
                </a:solidFill>
              </a:rPr>
              <a:t>WEB</a:t>
            </a:r>
            <a:r>
              <a:rPr kumimoji="1" lang="ja-JP" altLang="en-US" sz="1400" b="1" dirty="0">
                <a:solidFill>
                  <a:srgbClr val="0000FF"/>
                </a:solidFill>
              </a:rPr>
              <a:t>（北鐘</a:t>
            </a:r>
            <a:r>
              <a:rPr kumimoji="1" lang="en-US" altLang="ja-JP" sz="1400" b="1" dirty="0">
                <a:solidFill>
                  <a:srgbClr val="0000FF"/>
                </a:solidFill>
              </a:rPr>
              <a:t>HP</a:t>
            </a:r>
            <a:r>
              <a:rPr kumimoji="1" lang="ja-JP" altLang="en-US" sz="1400" b="1" dirty="0">
                <a:solidFill>
                  <a:srgbClr val="0000FF"/>
                </a:solidFill>
              </a:rPr>
              <a:t>上）で行い、大学の近況報告、講演は従来</a:t>
            </a:r>
            <a:endParaRPr kumimoji="1" lang="en-US" altLang="ja-JP" sz="1400" b="1" dirty="0">
              <a:solidFill>
                <a:srgbClr val="0000FF"/>
              </a:solidFill>
            </a:endParaRPr>
          </a:p>
          <a:p>
            <a:r>
              <a:rPr lang="ja-JP" altLang="en-US" sz="1400" b="1" dirty="0">
                <a:solidFill>
                  <a:srgbClr val="0000FF"/>
                </a:solidFill>
              </a:rPr>
              <a:t>　　　　　</a:t>
            </a:r>
            <a:r>
              <a:rPr kumimoji="1" lang="ja-JP" altLang="en-US" sz="1400" b="1" dirty="0">
                <a:solidFill>
                  <a:srgbClr val="0000FF"/>
                </a:solidFill>
              </a:rPr>
              <a:t>どり</a:t>
            </a:r>
            <a:r>
              <a:rPr lang="ja-JP" altLang="en-US" sz="1400" b="1" dirty="0">
                <a:solidFill>
                  <a:srgbClr val="0000FF"/>
                </a:solidFill>
              </a:rPr>
              <a:t>集会で実施する。</a:t>
            </a:r>
            <a:endParaRPr kumimoji="1" lang="en-US" altLang="ja-JP" sz="1400" b="1" dirty="0">
              <a:solidFill>
                <a:srgbClr val="0000FF"/>
              </a:solidFill>
            </a:endParaRPr>
          </a:p>
          <a:p>
            <a:endParaRPr kumimoji="1" lang="en-US" altLang="ja-JP" sz="1400" b="1" dirty="0"/>
          </a:p>
          <a:p>
            <a:r>
              <a:rPr lang="ja-JP" altLang="en-US" sz="1400" b="1" dirty="0"/>
              <a:t>　　</a:t>
            </a:r>
            <a:r>
              <a:rPr lang="ja-JP" altLang="en-US" sz="1400" dirty="0"/>
              <a:t>理由：アンケートの結果、従来通り（</a:t>
            </a:r>
            <a:r>
              <a:rPr lang="en-US" altLang="ja-JP" sz="1400" dirty="0"/>
              <a:t>53.8</a:t>
            </a:r>
            <a:r>
              <a:rPr lang="ja-JP" altLang="en-US" sz="1400" dirty="0"/>
              <a:t>％）と総会はオンラインで懇親会は集会（</a:t>
            </a:r>
            <a:r>
              <a:rPr lang="en-US" altLang="ja-JP" sz="1400" dirty="0"/>
              <a:t>23.1</a:t>
            </a:r>
            <a:r>
              <a:rPr lang="ja-JP" altLang="en-US" sz="1400" dirty="0"/>
              <a:t>％）</a:t>
            </a:r>
            <a:endParaRPr lang="en-US" altLang="ja-JP" sz="1400" dirty="0"/>
          </a:p>
          <a:p>
            <a:r>
              <a:rPr lang="ja-JP" altLang="en-US" sz="1400" dirty="0"/>
              <a:t>　　　　　、総会は</a:t>
            </a:r>
            <a:r>
              <a:rPr lang="en-US" altLang="ja-JP" sz="1400" dirty="0"/>
              <a:t>WEB</a:t>
            </a:r>
            <a:r>
              <a:rPr lang="ja-JP" altLang="en-US" sz="1400" dirty="0"/>
              <a:t>上で懇親会は集会（</a:t>
            </a:r>
            <a:r>
              <a:rPr lang="en-US" altLang="ja-JP" sz="1400" dirty="0"/>
              <a:t>12.8</a:t>
            </a:r>
            <a:r>
              <a:rPr lang="ja-JP" altLang="en-US" sz="1400" dirty="0"/>
              <a:t>％）で</a:t>
            </a:r>
            <a:r>
              <a:rPr lang="en-US" altLang="ja-JP" sz="1400" dirty="0"/>
              <a:t>90</a:t>
            </a:r>
            <a:r>
              <a:rPr lang="ja-JP" altLang="en-US" sz="1400" dirty="0"/>
              <a:t>％弱を占めるので折衷案とした。</a:t>
            </a:r>
            <a:endParaRPr lang="en-US" altLang="ja-JP" sz="1400" dirty="0"/>
          </a:p>
          <a:p>
            <a:r>
              <a:rPr lang="ja-JP" altLang="en-US" sz="1400" b="1" dirty="0"/>
              <a:t>　　　　　　　　　　</a:t>
            </a:r>
            <a:endParaRPr lang="en-US" altLang="ja-JP" sz="1400" b="1" dirty="0"/>
          </a:p>
        </p:txBody>
      </p:sp>
      <p:pic>
        <p:nvPicPr>
          <p:cNvPr id="4" name="Picture 4" descr="フォームの回答のグラフ。質問のタイトル: 2. 　北鐘総会、懇親会の開催方法についてお聞きします。以下の中からお選び下さい。。回答数: 39 件の回答。">
            <a:extLst>
              <a:ext uri="{FF2B5EF4-FFF2-40B4-BE49-F238E27FC236}">
                <a16:creationId xmlns:a16="http://schemas.microsoft.com/office/drawing/2014/main" id="{DA17D0BF-0638-16CE-3CAF-1176F6BE26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162" y="1987682"/>
            <a:ext cx="6328709" cy="2662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635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7C4430-E09C-5222-7D47-78BF7154ABEC}"/>
              </a:ext>
            </a:extLst>
          </p:cNvPr>
          <p:cNvSpPr txBox="1"/>
          <p:nvPr/>
        </p:nvSpPr>
        <p:spPr>
          <a:xfrm>
            <a:off x="188256" y="3357522"/>
            <a:ext cx="11421037" cy="3600986"/>
          </a:xfrm>
          <a:prstGeom prst="rect">
            <a:avLst/>
          </a:prstGeom>
          <a:noFill/>
        </p:spPr>
        <p:txBody>
          <a:bodyPr wrap="square" rtlCol="0">
            <a:spAutoFit/>
          </a:bodyPr>
          <a:lstStyle/>
          <a:p>
            <a:pPr algn="l"/>
            <a:r>
              <a:rPr lang="ja-JP" altLang="en-US" sz="1200" b="0" dirty="0">
                <a:solidFill>
                  <a:srgbClr val="202124"/>
                </a:solidFill>
                <a:effectLst/>
                <a:latin typeface="Roboto" panose="02000000000000000000" pitchFamily="2" charset="0"/>
              </a:rPr>
              <a:t>（主な意見）</a:t>
            </a:r>
            <a:endParaRPr lang="en-US" altLang="ja-JP" sz="1200" b="0" dirty="0">
              <a:solidFill>
                <a:srgbClr val="202124"/>
              </a:solidFill>
              <a:effectLst/>
              <a:latin typeface="Roboto" panose="02000000000000000000" pitchFamily="2" charset="0"/>
            </a:endParaRPr>
          </a:p>
          <a:p>
            <a:pPr algn="l"/>
            <a:r>
              <a:rPr lang="ja-JP" altLang="en-US" sz="1200" b="0" dirty="0">
                <a:solidFill>
                  <a:srgbClr val="202124"/>
                </a:solidFill>
                <a:effectLst/>
                <a:latin typeface="Roboto" panose="02000000000000000000" pitchFamily="2" charset="0"/>
              </a:rPr>
              <a:t>・</a:t>
            </a:r>
            <a:r>
              <a:rPr lang="ja-JP" altLang="en-US" sz="1200" b="0" dirty="0">
                <a:solidFill>
                  <a:srgbClr val="0000FF"/>
                </a:solidFill>
                <a:effectLst/>
                <a:latin typeface="Roboto" panose="02000000000000000000" pitchFamily="2" charset="0"/>
              </a:rPr>
              <a:t>行楽シーズンを避けた方が人が集まり易い。</a:t>
            </a:r>
          </a:p>
          <a:p>
            <a:pPr algn="l"/>
            <a:r>
              <a:rPr lang="ja-JP" altLang="en-US" sz="1200" b="0" dirty="0">
                <a:solidFill>
                  <a:srgbClr val="202124"/>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4</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6</a:t>
            </a:r>
            <a:r>
              <a:rPr lang="ja-JP" altLang="en-US" sz="1200" b="0" dirty="0">
                <a:solidFill>
                  <a:srgbClr val="0000FF"/>
                </a:solidFill>
                <a:effectLst/>
                <a:latin typeface="Roboto" panose="02000000000000000000" pitchFamily="2" charset="0"/>
              </a:rPr>
              <a:t>月は新社会人をターゲットにし易い</a:t>
            </a:r>
            <a:endParaRPr lang="en-US" altLang="ja-JP" sz="1200" b="0" dirty="0">
              <a:solidFill>
                <a:srgbClr val="0000FF"/>
              </a:solidFill>
              <a:effectLst/>
              <a:latin typeface="Roboto" panose="02000000000000000000" pitchFamily="2" charset="0"/>
            </a:endParaRP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4</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6</a:t>
            </a:r>
            <a:r>
              <a:rPr lang="ja-JP" altLang="en-US" sz="1200" b="0" dirty="0">
                <a:solidFill>
                  <a:srgbClr val="0000FF"/>
                </a:solidFill>
                <a:effectLst/>
                <a:latin typeface="Roboto" panose="02000000000000000000" pitchFamily="2" charset="0"/>
              </a:rPr>
              <a:t>月　暑くも無く寒くも無く</a:t>
            </a:r>
            <a:endParaRPr lang="en-US" altLang="ja-JP" sz="1200" b="0" dirty="0">
              <a:solidFill>
                <a:srgbClr val="0000FF"/>
              </a:solidFill>
              <a:effectLst/>
              <a:latin typeface="Roboto" panose="02000000000000000000" pitchFamily="2" charset="0"/>
            </a:endParaRPr>
          </a:p>
          <a:p>
            <a:pPr algn="l"/>
            <a:r>
              <a:rPr lang="ja-JP" altLang="en-US" sz="1200" b="0" dirty="0">
                <a:solidFill>
                  <a:srgbClr val="202124"/>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4</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6</a:t>
            </a:r>
            <a:r>
              <a:rPr lang="ja-JP" altLang="en-US" sz="1200" b="0" dirty="0">
                <a:solidFill>
                  <a:srgbClr val="0000FF"/>
                </a:solidFill>
                <a:effectLst/>
                <a:latin typeface="Roboto" panose="02000000000000000000" pitchFamily="2" charset="0"/>
              </a:rPr>
              <a:t>月　春は良いと思う</a:t>
            </a:r>
            <a:r>
              <a:rPr lang="ja-JP" altLang="en-US" sz="1200" b="0" dirty="0">
                <a:solidFill>
                  <a:srgbClr val="202124"/>
                </a:solidFill>
                <a:effectLst/>
                <a:latin typeface="Roboto" panose="02000000000000000000" pitchFamily="2" charset="0"/>
              </a:rPr>
              <a:t>。</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4</a:t>
            </a:r>
            <a:r>
              <a:rPr lang="ja-JP" altLang="en-US" sz="1200" b="0" dirty="0">
                <a:solidFill>
                  <a:srgbClr val="0000FF"/>
                </a:solidFill>
                <a:effectLst/>
                <a:latin typeface="Roboto" panose="02000000000000000000" pitchFamily="2" charset="0"/>
              </a:rPr>
              <a:t>月～６月は暑くもなく寒くもなく　行事が重ならない時期</a:t>
            </a:r>
            <a:endParaRPr lang="en-US" altLang="ja-JP" sz="1200" b="0" dirty="0">
              <a:solidFill>
                <a:srgbClr val="0000FF"/>
              </a:solidFill>
              <a:effectLst/>
              <a:latin typeface="Roboto" panose="02000000000000000000" pitchFamily="2" charset="0"/>
            </a:endParaRPr>
          </a:p>
          <a:p>
            <a:pPr algn="l"/>
            <a:r>
              <a:rPr lang="ja-JP" altLang="en-US" sz="1200" b="0" dirty="0">
                <a:solidFill>
                  <a:srgbClr val="0000FF"/>
                </a:solidFill>
                <a:effectLst/>
                <a:latin typeface="Roboto" panose="02000000000000000000" pitchFamily="2" charset="0"/>
              </a:rPr>
              <a:t>・新学期になったところで変化があれば知りたいから</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7</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9</a:t>
            </a:r>
            <a:r>
              <a:rPr lang="ja-JP" altLang="en-US" sz="1200" b="0" dirty="0">
                <a:solidFill>
                  <a:srgbClr val="0000FF"/>
                </a:solidFill>
                <a:effectLst/>
                <a:latin typeface="Roboto" panose="02000000000000000000" pitchFamily="2" charset="0"/>
              </a:rPr>
              <a:t>月避暑感覚で参加したい。</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7</a:t>
            </a:r>
            <a:r>
              <a:rPr lang="ja-JP" altLang="en-US" sz="1200" b="0" dirty="0">
                <a:solidFill>
                  <a:srgbClr val="0000FF"/>
                </a:solidFill>
                <a:effectLst/>
                <a:latin typeface="Roboto" panose="02000000000000000000" pitchFamily="2" charset="0"/>
              </a:rPr>
              <a:t>月～９月は暑さのストレスを少しでも和らげるため。</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7</a:t>
            </a:r>
            <a:r>
              <a:rPr lang="ja-JP" altLang="en-US" sz="1200" b="0" dirty="0">
                <a:solidFill>
                  <a:srgbClr val="0000FF"/>
                </a:solidFill>
                <a:effectLst/>
                <a:latin typeface="Roboto" panose="02000000000000000000" pitchFamily="2" charset="0"/>
              </a:rPr>
              <a:t>月～９月は特に理由はないが、新年度も落ち着いたころではないか</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10</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12</a:t>
            </a:r>
            <a:r>
              <a:rPr lang="ja-JP" altLang="en-US" sz="1200" b="0" dirty="0">
                <a:solidFill>
                  <a:srgbClr val="0000FF"/>
                </a:solidFill>
                <a:effectLst/>
                <a:latin typeface="Roboto" panose="02000000000000000000" pitchFamily="2" charset="0"/>
              </a:rPr>
              <a:t>月秋が季節も良いので良い。</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10</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12</a:t>
            </a:r>
            <a:r>
              <a:rPr lang="ja-JP" altLang="en-US" sz="1200" b="0" dirty="0">
                <a:solidFill>
                  <a:srgbClr val="0000FF"/>
                </a:solidFill>
                <a:effectLst/>
                <a:latin typeface="Roboto" panose="02000000000000000000" pitchFamily="2" charset="0"/>
              </a:rPr>
              <a:t>月は一般的に落ち着いた時期だからだが、特に強い希望ではない。</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10</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12</a:t>
            </a:r>
            <a:r>
              <a:rPr lang="ja-JP" altLang="en-US" sz="1200" b="0" dirty="0">
                <a:solidFill>
                  <a:srgbClr val="0000FF"/>
                </a:solidFill>
                <a:effectLst/>
                <a:latin typeface="Roboto" panose="02000000000000000000" pitchFamily="2" charset="0"/>
              </a:rPr>
              <a:t>月　この時期は</a:t>
            </a:r>
            <a:r>
              <a:rPr lang="en" altLang="ja-JP" sz="1200" b="0" dirty="0">
                <a:solidFill>
                  <a:srgbClr val="0000FF"/>
                </a:solidFill>
                <a:effectLst/>
                <a:latin typeface="Roboto" panose="02000000000000000000" pitchFamily="2" charset="0"/>
              </a:rPr>
              <a:t>OB</a:t>
            </a:r>
            <a:r>
              <a:rPr lang="ja-JP" altLang="en-US" sz="1200" b="0" dirty="0">
                <a:solidFill>
                  <a:srgbClr val="0000FF"/>
                </a:solidFill>
                <a:effectLst/>
                <a:latin typeface="Roboto" panose="02000000000000000000" pitchFamily="2" charset="0"/>
              </a:rPr>
              <a:t>会など色々な開催時期です。</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10</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12</a:t>
            </a:r>
            <a:r>
              <a:rPr lang="ja-JP" altLang="en-US" sz="1200" b="0" dirty="0">
                <a:solidFill>
                  <a:srgbClr val="0000FF"/>
                </a:solidFill>
                <a:effectLst/>
                <a:latin typeface="Roboto" panose="02000000000000000000" pitchFamily="2" charset="0"/>
              </a:rPr>
              <a:t>月季節も良く生活の落ち着く時期</a:t>
            </a:r>
            <a:endParaRPr lang="en-US" altLang="ja-JP" sz="1200" b="0" dirty="0">
              <a:solidFill>
                <a:srgbClr val="0000FF"/>
              </a:solidFill>
              <a:effectLst/>
              <a:latin typeface="Roboto" panose="02000000000000000000" pitchFamily="2" charset="0"/>
            </a:endParaRPr>
          </a:p>
          <a:p>
            <a:pPr algn="l"/>
            <a:r>
              <a:rPr lang="ja-JP" altLang="en-US" sz="1200" b="0" dirty="0">
                <a:solidFill>
                  <a:srgbClr val="0000FF"/>
                </a:solidFill>
                <a:effectLst/>
                <a:latin typeface="Roboto" panose="02000000000000000000" pitchFamily="2" charset="0"/>
              </a:rPr>
              <a:t>・春は北大東京ジンパがあるので、それに参加すれば良い。半年おいて・</a:t>
            </a:r>
            <a:r>
              <a:rPr lang="en-US" altLang="ja-JP" sz="1200" b="0" dirty="0">
                <a:solidFill>
                  <a:srgbClr val="0000FF"/>
                </a:solidFill>
                <a:effectLst/>
                <a:latin typeface="Roboto" panose="02000000000000000000" pitchFamily="2" charset="0"/>
              </a:rPr>
              <a:t>10</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12</a:t>
            </a:r>
            <a:r>
              <a:rPr lang="ja-JP" altLang="en-US" sz="1200" b="0" dirty="0">
                <a:solidFill>
                  <a:srgbClr val="0000FF"/>
                </a:solidFill>
                <a:effectLst/>
                <a:latin typeface="Roboto" panose="02000000000000000000" pitchFamily="2" charset="0"/>
              </a:rPr>
              <a:t>月は参加しやすい季節と思う</a:t>
            </a:r>
          </a:p>
          <a:p>
            <a:pPr algn="l"/>
            <a:r>
              <a:rPr lang="ja-JP" altLang="en-US" sz="1200" b="0" dirty="0">
                <a:solidFill>
                  <a:srgbClr val="0000FF"/>
                </a:solidFill>
                <a:effectLst/>
                <a:latin typeface="Roboto" panose="02000000000000000000" pitchFamily="2" charset="0"/>
              </a:rPr>
              <a:t>・秋に懇親会をやれば会った人の顔を忘れないで済む。</a:t>
            </a:r>
          </a:p>
          <a:p>
            <a:pPr algn="l"/>
            <a:r>
              <a:rPr lang="ja-JP" altLang="en-US" sz="1200" b="0" dirty="0">
                <a:solidFill>
                  <a:srgbClr val="0000FF"/>
                </a:solidFill>
                <a:effectLst/>
                <a:latin typeface="Roboto" panose="02000000000000000000" pitchFamily="2" charset="0"/>
              </a:rPr>
              <a:t>・</a:t>
            </a:r>
            <a:r>
              <a:rPr lang="en-US" altLang="ja-JP" sz="1200" b="0" dirty="0">
                <a:solidFill>
                  <a:srgbClr val="0000FF"/>
                </a:solidFill>
                <a:effectLst/>
                <a:latin typeface="Roboto" panose="02000000000000000000" pitchFamily="2" charset="0"/>
              </a:rPr>
              <a:t>10</a:t>
            </a:r>
            <a:r>
              <a:rPr lang="ja-JP" altLang="en-US" sz="1200" b="0" dirty="0">
                <a:solidFill>
                  <a:srgbClr val="0000FF"/>
                </a:solidFill>
                <a:effectLst/>
                <a:latin typeface="Roboto" panose="02000000000000000000" pitchFamily="2" charset="0"/>
              </a:rPr>
              <a:t>月～</a:t>
            </a:r>
            <a:r>
              <a:rPr lang="en-US" altLang="ja-JP" sz="1200" b="0" dirty="0">
                <a:solidFill>
                  <a:srgbClr val="0000FF"/>
                </a:solidFill>
                <a:effectLst/>
                <a:latin typeface="Roboto" panose="02000000000000000000" pitchFamily="2" charset="0"/>
              </a:rPr>
              <a:t>12</a:t>
            </a:r>
            <a:r>
              <a:rPr lang="ja-JP" altLang="en-US" sz="1200" b="0" dirty="0">
                <a:solidFill>
                  <a:srgbClr val="0000FF"/>
                </a:solidFill>
                <a:effectLst/>
                <a:latin typeface="Roboto" panose="02000000000000000000" pitchFamily="2" charset="0"/>
              </a:rPr>
              <a:t>月が予定が立てやすい</a:t>
            </a:r>
            <a:endParaRPr lang="en-US" altLang="ja-JP" sz="1200" b="0" dirty="0">
              <a:solidFill>
                <a:srgbClr val="0000FF"/>
              </a:solidFill>
              <a:effectLst/>
              <a:latin typeface="Roboto" panose="02000000000000000000" pitchFamily="2" charset="0"/>
            </a:endParaRPr>
          </a:p>
          <a:p>
            <a:pPr algn="l"/>
            <a:r>
              <a:rPr lang="ja-JP" altLang="en-US" sz="1200" dirty="0">
                <a:solidFill>
                  <a:srgbClr val="0000FF"/>
                </a:solidFill>
                <a:latin typeface="Roboto" panose="02000000000000000000" pitchFamily="2" charset="0"/>
              </a:rPr>
              <a:t>・</a:t>
            </a:r>
            <a:r>
              <a:rPr lang="en-US" altLang="ja-JP" sz="1200" dirty="0">
                <a:solidFill>
                  <a:srgbClr val="0000FF"/>
                </a:solidFill>
                <a:latin typeface="Roboto" panose="02000000000000000000" pitchFamily="2" charset="0"/>
              </a:rPr>
              <a:t>10</a:t>
            </a:r>
            <a:r>
              <a:rPr lang="ja-JP" altLang="en-US" sz="1200" dirty="0">
                <a:solidFill>
                  <a:srgbClr val="0000FF"/>
                </a:solidFill>
                <a:latin typeface="Roboto" panose="02000000000000000000" pitchFamily="2" charset="0"/>
              </a:rPr>
              <a:t>月～</a:t>
            </a:r>
            <a:r>
              <a:rPr lang="en-US" altLang="ja-JP" sz="1200" dirty="0">
                <a:solidFill>
                  <a:srgbClr val="0000FF"/>
                </a:solidFill>
                <a:latin typeface="Roboto" panose="02000000000000000000" pitchFamily="2" charset="0"/>
              </a:rPr>
              <a:t>12</a:t>
            </a:r>
            <a:r>
              <a:rPr lang="ja-JP" altLang="en-US" sz="1200" dirty="0">
                <a:solidFill>
                  <a:srgbClr val="0000FF"/>
                </a:solidFill>
                <a:latin typeface="Roboto" panose="02000000000000000000" pitchFamily="2" charset="0"/>
              </a:rPr>
              <a:t>月　仕事の変化は年度初めと年度終わりなので、この時期が一番落ち着いていると思ったから。</a:t>
            </a:r>
            <a:endParaRPr lang="ja-JP" altLang="en-US" sz="1200" b="0" dirty="0">
              <a:solidFill>
                <a:srgbClr val="0000FF"/>
              </a:solidFill>
              <a:effectLst/>
              <a:latin typeface="Roboto" panose="02000000000000000000" pitchFamily="2" charset="0"/>
            </a:endParaRPr>
          </a:p>
          <a:p>
            <a:pPr algn="l"/>
            <a:endParaRPr lang="ja-JP" altLang="en-US" sz="1200" b="0" dirty="0">
              <a:solidFill>
                <a:srgbClr val="0000FF"/>
              </a:solidFill>
              <a:effectLst/>
              <a:latin typeface="Roboto" panose="02000000000000000000" pitchFamily="2" charset="0"/>
            </a:endParaRPr>
          </a:p>
        </p:txBody>
      </p:sp>
      <p:sp>
        <p:nvSpPr>
          <p:cNvPr id="4" name="テキスト ボックス 3">
            <a:extLst>
              <a:ext uri="{FF2B5EF4-FFF2-40B4-BE49-F238E27FC236}">
                <a16:creationId xmlns:a16="http://schemas.microsoft.com/office/drawing/2014/main" id="{44D2B3D9-EDB3-8099-FA55-BB77FFD280A9}"/>
              </a:ext>
            </a:extLst>
          </p:cNvPr>
          <p:cNvSpPr txBox="1"/>
          <p:nvPr/>
        </p:nvSpPr>
        <p:spPr>
          <a:xfrm>
            <a:off x="89645" y="207113"/>
            <a:ext cx="9825319" cy="923330"/>
          </a:xfrm>
          <a:prstGeom prst="rect">
            <a:avLst/>
          </a:prstGeom>
          <a:noFill/>
        </p:spPr>
        <p:txBody>
          <a:bodyPr wrap="square">
            <a:spAutoFit/>
          </a:bodyPr>
          <a:lstStyle/>
          <a:p>
            <a:r>
              <a:rPr lang="en-US" altLang="ja-JP" b="1" dirty="0">
                <a:solidFill>
                  <a:srgbClr val="000000"/>
                </a:solidFill>
              </a:rPr>
              <a:t>3</a:t>
            </a:r>
            <a:r>
              <a:rPr lang="ja-JP" altLang="en-US" b="1" dirty="0">
                <a:solidFill>
                  <a:srgbClr val="000000"/>
                </a:solidFill>
              </a:rPr>
              <a:t>．北鐘総会、懇親会の開催時期について</a:t>
            </a:r>
          </a:p>
          <a:p>
            <a:endParaRPr lang="ja-JP" altLang="en-US" dirty="0"/>
          </a:p>
          <a:p>
            <a:r>
              <a:rPr lang="ja-JP" altLang="en-US" dirty="0"/>
              <a:t>　　</a:t>
            </a:r>
            <a:r>
              <a:rPr lang="ja-JP" altLang="en-US" sz="1600" b="1" dirty="0"/>
              <a:t>結論：</a:t>
            </a:r>
            <a:r>
              <a:rPr lang="en-US" altLang="ja-JP" sz="1600" b="1" dirty="0">
                <a:solidFill>
                  <a:srgbClr val="0000FF"/>
                </a:solidFill>
              </a:rPr>
              <a:t>4</a:t>
            </a:r>
            <a:r>
              <a:rPr lang="ja-JP" altLang="en-US" sz="1600" b="1" dirty="0">
                <a:solidFill>
                  <a:srgbClr val="0000FF"/>
                </a:solidFill>
              </a:rPr>
              <a:t>月～</a:t>
            </a:r>
            <a:r>
              <a:rPr lang="en-US" altLang="ja-JP" sz="1600" b="1" dirty="0">
                <a:solidFill>
                  <a:srgbClr val="0000FF"/>
                </a:solidFill>
              </a:rPr>
              <a:t>6</a:t>
            </a:r>
            <a:r>
              <a:rPr lang="ja-JP" altLang="en-US" sz="1600" b="1" dirty="0">
                <a:solidFill>
                  <a:srgbClr val="0000FF"/>
                </a:solidFill>
              </a:rPr>
              <a:t>月または</a:t>
            </a:r>
            <a:r>
              <a:rPr lang="en-US" altLang="ja-JP" sz="1600" b="1" dirty="0">
                <a:solidFill>
                  <a:srgbClr val="0000FF"/>
                </a:solidFill>
              </a:rPr>
              <a:t>10</a:t>
            </a:r>
            <a:r>
              <a:rPr lang="ja-JP" altLang="en-US" sz="1600" b="1" dirty="0">
                <a:solidFill>
                  <a:srgbClr val="0000FF"/>
                </a:solidFill>
              </a:rPr>
              <a:t>月～</a:t>
            </a:r>
            <a:r>
              <a:rPr lang="en-US" altLang="ja-JP" sz="1600" b="1" dirty="0">
                <a:solidFill>
                  <a:srgbClr val="0000FF"/>
                </a:solidFill>
              </a:rPr>
              <a:t>12</a:t>
            </a:r>
            <a:r>
              <a:rPr lang="ja-JP" altLang="en-US" sz="1600" b="1" dirty="0">
                <a:solidFill>
                  <a:srgbClr val="0000FF"/>
                </a:solidFill>
              </a:rPr>
              <a:t>月に開催</a:t>
            </a:r>
            <a:r>
              <a:rPr lang="ja-JP" altLang="en-US" sz="1600" b="1" dirty="0"/>
              <a:t>（準備の関係上、</a:t>
            </a:r>
            <a:r>
              <a:rPr lang="en-US" altLang="ja-JP" sz="1600" b="1" dirty="0"/>
              <a:t>23</a:t>
            </a:r>
            <a:r>
              <a:rPr lang="ja-JP" altLang="en-US" sz="1600" b="1" dirty="0"/>
              <a:t>年度は</a:t>
            </a:r>
            <a:r>
              <a:rPr lang="en-US" altLang="ja-JP" sz="1600" b="1" dirty="0"/>
              <a:t>10</a:t>
            </a:r>
            <a:r>
              <a:rPr lang="ja-JP" altLang="en-US" sz="1600" b="1" dirty="0"/>
              <a:t>月～</a:t>
            </a:r>
            <a:r>
              <a:rPr lang="en-US" altLang="ja-JP" sz="1600" b="1" dirty="0"/>
              <a:t>12</a:t>
            </a:r>
            <a:r>
              <a:rPr lang="ja-JP" altLang="en-US" sz="1600" b="1" dirty="0"/>
              <a:t>月開催）</a:t>
            </a:r>
          </a:p>
        </p:txBody>
      </p:sp>
      <p:pic>
        <p:nvPicPr>
          <p:cNvPr id="3" name="Picture 2" descr="フォームの回答のグラフ。質問のタイトル: ３．北鐘総会、懇親会の開催時期について、以下の中からお選びいただき、&#10;その理由についてコメントして下さい。&#10;。回答数: 39 件の回答。">
            <a:extLst>
              <a:ext uri="{FF2B5EF4-FFF2-40B4-BE49-F238E27FC236}">
                <a16:creationId xmlns:a16="http://schemas.microsoft.com/office/drawing/2014/main" id="{A31EB688-2784-E508-1587-F427FE066D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426" y="1130443"/>
            <a:ext cx="7378700" cy="3104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168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A90A93E-8244-60C1-F932-4DCC1795605D}"/>
              </a:ext>
            </a:extLst>
          </p:cNvPr>
          <p:cNvSpPr txBox="1"/>
          <p:nvPr/>
        </p:nvSpPr>
        <p:spPr>
          <a:xfrm>
            <a:off x="89647" y="231303"/>
            <a:ext cx="6096000" cy="369332"/>
          </a:xfrm>
          <a:prstGeom prst="rect">
            <a:avLst/>
          </a:prstGeom>
          <a:noFill/>
        </p:spPr>
        <p:txBody>
          <a:bodyPr wrap="square">
            <a:spAutoFit/>
          </a:bodyPr>
          <a:lstStyle/>
          <a:p>
            <a:r>
              <a:rPr lang="ja-JP" altLang="en-US" b="1" dirty="0"/>
              <a:t>４．北鐘の活動に期待すること（自由意見）</a:t>
            </a:r>
          </a:p>
        </p:txBody>
      </p:sp>
      <p:sp>
        <p:nvSpPr>
          <p:cNvPr id="4" name="テキスト ボックス 3">
            <a:extLst>
              <a:ext uri="{FF2B5EF4-FFF2-40B4-BE49-F238E27FC236}">
                <a16:creationId xmlns:a16="http://schemas.microsoft.com/office/drawing/2014/main" id="{4031A765-7254-F719-3BB4-709B56CAA338}"/>
              </a:ext>
            </a:extLst>
          </p:cNvPr>
          <p:cNvSpPr txBox="1"/>
          <p:nvPr/>
        </p:nvSpPr>
        <p:spPr>
          <a:xfrm>
            <a:off x="89647" y="797510"/>
            <a:ext cx="12192000" cy="5047536"/>
          </a:xfrm>
          <a:prstGeom prst="rect">
            <a:avLst/>
          </a:prstGeom>
          <a:noFill/>
        </p:spPr>
        <p:txBody>
          <a:bodyPr wrap="square" rtlCol="0">
            <a:spAutoFit/>
          </a:bodyPr>
          <a:lstStyle/>
          <a:p>
            <a:pPr algn="l"/>
            <a:r>
              <a:rPr lang="ja-JP" altLang="en-US" sz="1400" b="0" dirty="0">
                <a:solidFill>
                  <a:srgbClr val="202124"/>
                </a:solidFill>
                <a:effectLst/>
                <a:latin typeface="Roboto" panose="02000000000000000000" pitchFamily="2" charset="0"/>
              </a:rPr>
              <a:t>・北大の卒業生として、</a:t>
            </a:r>
            <a:r>
              <a:rPr lang="ja-JP" altLang="en-US" sz="1400" b="0" dirty="0">
                <a:solidFill>
                  <a:srgbClr val="0000FF"/>
                </a:solidFill>
                <a:effectLst/>
                <a:latin typeface="Roboto" panose="02000000000000000000" pitchFamily="2" charset="0"/>
              </a:rPr>
              <a:t>基本は仲良くたのしく語り合いたい</a:t>
            </a:r>
            <a:r>
              <a:rPr lang="ja-JP" altLang="en-US" sz="1400" b="0" dirty="0">
                <a:solidFill>
                  <a:srgbClr val="202124"/>
                </a:solidFill>
                <a:effectLst/>
                <a:latin typeface="Roboto" panose="02000000000000000000" pitchFamily="2" charset="0"/>
              </a:rPr>
              <a:t>。そのような場を維持してほしい。 北鐘には、自分が卒業した学科や、その関連の科基点であることを意識した</a:t>
            </a:r>
            <a:r>
              <a:rPr lang="ja-JP" altLang="en-US" sz="1400" b="0" dirty="0">
                <a:solidFill>
                  <a:srgbClr val="0000FF"/>
                </a:solidFill>
                <a:effectLst/>
                <a:latin typeface="Roboto" panose="02000000000000000000" pitchFamily="2" charset="0"/>
              </a:rPr>
              <a:t>学生支援や情報発信などの活動</a:t>
            </a:r>
            <a:r>
              <a:rPr lang="ja-JP" altLang="en-US" sz="1400" b="0" dirty="0">
                <a:solidFill>
                  <a:srgbClr val="202124"/>
                </a:solidFill>
                <a:effectLst/>
                <a:latin typeface="Roboto" panose="02000000000000000000" pitchFamily="2" charset="0"/>
              </a:rPr>
              <a:t>を行ってほしい。</a:t>
            </a:r>
          </a:p>
          <a:p>
            <a:pPr algn="l"/>
            <a:r>
              <a:rPr lang="ja-JP" altLang="en-US" sz="1400" b="0" dirty="0">
                <a:solidFill>
                  <a:srgbClr val="202124"/>
                </a:solidFill>
                <a:effectLst/>
                <a:latin typeface="Roboto" panose="02000000000000000000" pitchFamily="2" charset="0"/>
              </a:rPr>
              <a:t>・遠方にいる、足の怪我などで不参加が続いておりますが、</a:t>
            </a:r>
            <a:r>
              <a:rPr lang="ja-JP" altLang="en-US" sz="1400" b="0" dirty="0">
                <a:solidFill>
                  <a:srgbClr val="0000FF"/>
                </a:solidFill>
                <a:effectLst/>
                <a:latin typeface="Roboto" panose="02000000000000000000" pitchFamily="2" charset="0"/>
              </a:rPr>
              <a:t>伝統ある同窓会の継続運営</a:t>
            </a:r>
            <a:r>
              <a:rPr lang="ja-JP" altLang="en-US" sz="1400" b="0" dirty="0">
                <a:solidFill>
                  <a:srgbClr val="202124"/>
                </a:solidFill>
                <a:effectLst/>
                <a:latin typeface="Roboto" panose="02000000000000000000" pitchFamily="2" charset="0"/>
              </a:rPr>
              <a:t>を臨みます。</a:t>
            </a:r>
          </a:p>
          <a:p>
            <a:pPr algn="l"/>
            <a:r>
              <a:rPr lang="ja-JP" altLang="en-US" sz="1400" b="0" dirty="0">
                <a:solidFill>
                  <a:srgbClr val="202124"/>
                </a:solidFill>
                <a:effectLst/>
                <a:latin typeface="Roboto" panose="02000000000000000000" pitchFamily="2" charset="0"/>
              </a:rPr>
              <a:t>・普段は緩く繋がっているレベルで良いと思うが、</a:t>
            </a:r>
            <a:r>
              <a:rPr lang="ja-JP" altLang="en-US" sz="1400" b="0" dirty="0">
                <a:solidFill>
                  <a:srgbClr val="0000FF"/>
                </a:solidFill>
                <a:effectLst/>
                <a:latin typeface="Roboto" panose="02000000000000000000" pitchFamily="2" charset="0"/>
              </a:rPr>
              <a:t>何かイベント、協力が必要がある際は一致団結瞬発力を発揮できる会</a:t>
            </a:r>
            <a:r>
              <a:rPr lang="ja-JP" altLang="en-US" sz="1400" b="0" dirty="0">
                <a:solidFill>
                  <a:srgbClr val="202124"/>
                </a:solidFill>
                <a:effectLst/>
                <a:latin typeface="Roboto" panose="02000000000000000000" pitchFamily="2" charset="0"/>
              </a:rPr>
              <a:t>であること。</a:t>
            </a:r>
          </a:p>
          <a:p>
            <a:pPr algn="l"/>
            <a:r>
              <a:rPr lang="ja-JP" altLang="en-US" sz="1400" b="0" dirty="0">
                <a:solidFill>
                  <a:srgbClr val="202124"/>
                </a:solidFill>
                <a:effectLst/>
                <a:latin typeface="Roboto" panose="02000000000000000000" pitchFamily="2" charset="0"/>
              </a:rPr>
              <a:t>・横のつながり、懇親</a:t>
            </a:r>
          </a:p>
          <a:p>
            <a:pPr algn="l"/>
            <a:r>
              <a:rPr lang="ja-JP" altLang="en-US" sz="1400" b="0" dirty="0">
                <a:solidFill>
                  <a:srgbClr val="202124"/>
                </a:solidFill>
                <a:effectLst/>
                <a:latin typeface="Roboto" panose="02000000000000000000" pitchFamily="2" charset="0"/>
              </a:rPr>
              <a:t>・</a:t>
            </a:r>
            <a:r>
              <a:rPr lang="ja-JP" altLang="en-US" sz="1400" b="0" dirty="0">
                <a:solidFill>
                  <a:srgbClr val="0000FF"/>
                </a:solidFill>
                <a:effectLst/>
                <a:latin typeface="Roboto" panose="02000000000000000000" pitchFamily="2" charset="0"/>
              </a:rPr>
              <a:t>卒業生が集まれる場の提供</a:t>
            </a:r>
          </a:p>
          <a:p>
            <a:pPr algn="l"/>
            <a:r>
              <a:rPr lang="ja-JP" altLang="en-US" sz="1400" b="0" dirty="0">
                <a:solidFill>
                  <a:srgbClr val="202124"/>
                </a:solidFill>
                <a:effectLst/>
                <a:latin typeface="Roboto" panose="02000000000000000000" pitchFamily="2" charset="0"/>
              </a:rPr>
              <a:t>・学科名称も変更になったが、</a:t>
            </a:r>
            <a:r>
              <a:rPr lang="ja-JP" altLang="en-US" sz="1400" b="0" dirty="0">
                <a:solidFill>
                  <a:srgbClr val="0000FF"/>
                </a:solidFill>
                <a:effectLst/>
                <a:latin typeface="Roboto" panose="02000000000000000000" pitchFamily="2" charset="0"/>
              </a:rPr>
              <a:t>各講座の経過などを活動を通して知りたい</a:t>
            </a:r>
          </a:p>
          <a:p>
            <a:pPr algn="l"/>
            <a:r>
              <a:rPr lang="ja-JP" altLang="en-US" sz="1400" b="0" dirty="0">
                <a:solidFill>
                  <a:srgbClr val="202124"/>
                </a:solidFill>
                <a:effectLst/>
                <a:latin typeface="Roboto" panose="02000000000000000000" pitchFamily="2" charset="0"/>
              </a:rPr>
              <a:t>・</a:t>
            </a:r>
            <a:r>
              <a:rPr lang="ja-JP" altLang="en-US" sz="1400" b="0" dirty="0">
                <a:solidFill>
                  <a:srgbClr val="0000FF"/>
                </a:solidFill>
                <a:effectLst/>
                <a:latin typeface="Roboto" panose="02000000000000000000" pitchFamily="2" charset="0"/>
              </a:rPr>
              <a:t>若い方々の参加しやすい方法を検討</a:t>
            </a:r>
            <a:r>
              <a:rPr lang="ja-JP" altLang="en-US" sz="1400" b="0" dirty="0">
                <a:solidFill>
                  <a:srgbClr val="202124"/>
                </a:solidFill>
                <a:effectLst/>
                <a:latin typeface="Roboto" panose="02000000000000000000" pitchFamily="2" charset="0"/>
              </a:rPr>
              <a:t>してください。</a:t>
            </a:r>
          </a:p>
          <a:p>
            <a:pPr algn="l"/>
            <a:r>
              <a:rPr lang="ja-JP" altLang="en-US" sz="1400" b="0" dirty="0">
                <a:solidFill>
                  <a:srgbClr val="202124"/>
                </a:solidFill>
                <a:effectLst/>
                <a:latin typeface="Roboto" panose="02000000000000000000" pitchFamily="2" charset="0"/>
              </a:rPr>
              <a:t>・同窓会活動は</a:t>
            </a:r>
            <a:r>
              <a:rPr lang="ja-JP" altLang="en-US" sz="1400" b="0" dirty="0">
                <a:solidFill>
                  <a:srgbClr val="0000FF"/>
                </a:solidFill>
                <a:effectLst/>
                <a:latin typeface="Roboto" panose="02000000000000000000" pitchFamily="2" charset="0"/>
              </a:rPr>
              <a:t>卒業生にとっては心の拠り所</a:t>
            </a:r>
            <a:r>
              <a:rPr lang="ja-JP" altLang="en-US" sz="1400" b="0" dirty="0">
                <a:solidFill>
                  <a:srgbClr val="202124"/>
                </a:solidFill>
                <a:effectLst/>
                <a:latin typeface="Roboto" panose="02000000000000000000" pitchFamily="2" charset="0"/>
              </a:rPr>
              <a:t>です。</a:t>
            </a:r>
          </a:p>
          <a:p>
            <a:pPr algn="l"/>
            <a:r>
              <a:rPr lang="ja-JP" altLang="en-US" sz="1400" b="0" dirty="0">
                <a:solidFill>
                  <a:srgbClr val="202124"/>
                </a:solidFill>
                <a:effectLst/>
                <a:latin typeface="Roboto" panose="02000000000000000000" pitchFamily="2" charset="0"/>
              </a:rPr>
              <a:t>・</a:t>
            </a:r>
            <a:r>
              <a:rPr lang="ja-JP" altLang="en-US" sz="1400" b="0" dirty="0">
                <a:solidFill>
                  <a:srgbClr val="0000FF"/>
                </a:solidFill>
                <a:effectLst/>
                <a:latin typeface="Roboto" panose="02000000000000000000" pitchFamily="2" charset="0"/>
              </a:rPr>
              <a:t>卒業生及び母校の動きを知りたい</a:t>
            </a:r>
          </a:p>
          <a:p>
            <a:pPr algn="l"/>
            <a:r>
              <a:rPr lang="ja-JP" altLang="en-US" sz="1400" b="0" dirty="0">
                <a:solidFill>
                  <a:srgbClr val="202124"/>
                </a:solidFill>
                <a:effectLst/>
                <a:latin typeface="Roboto" panose="02000000000000000000" pitchFamily="2" charset="0"/>
              </a:rPr>
              <a:t>・年齢的に会場に出向くのは難しくなってきたが、自分を離れて考えるとやはり</a:t>
            </a:r>
            <a:r>
              <a:rPr lang="ja-JP" altLang="en-US" sz="1400" b="0" dirty="0">
                <a:solidFill>
                  <a:srgbClr val="0000FF"/>
                </a:solidFill>
                <a:effectLst/>
                <a:latin typeface="Roboto" panose="02000000000000000000" pitchFamily="2" charset="0"/>
              </a:rPr>
              <a:t>皆さんが一堂に会することが必要</a:t>
            </a:r>
            <a:r>
              <a:rPr lang="ja-JP" altLang="en-US" sz="1400" b="0" dirty="0">
                <a:solidFill>
                  <a:srgbClr val="202124"/>
                </a:solidFill>
                <a:effectLst/>
                <a:latin typeface="Roboto" panose="02000000000000000000" pitchFamily="2" charset="0"/>
              </a:rPr>
              <a:t>ではないか？</a:t>
            </a:r>
            <a:endParaRPr lang="en-US" altLang="ja-JP" sz="1400" b="0" dirty="0">
              <a:solidFill>
                <a:srgbClr val="202124"/>
              </a:solidFill>
              <a:effectLst/>
              <a:latin typeface="Roboto" panose="02000000000000000000" pitchFamily="2" charset="0"/>
            </a:endParaRPr>
          </a:p>
          <a:p>
            <a:pPr algn="l"/>
            <a:r>
              <a:rPr lang="ja-JP" altLang="en-US" sz="1400" b="0" dirty="0">
                <a:solidFill>
                  <a:srgbClr val="202124"/>
                </a:solidFill>
                <a:effectLst/>
                <a:latin typeface="Roboto" panose="02000000000000000000" pitchFamily="2" charset="0"/>
              </a:rPr>
              <a:t>・今は</a:t>
            </a:r>
            <a:r>
              <a:rPr lang="en-US" altLang="ja-JP" sz="1400" b="0" dirty="0">
                <a:solidFill>
                  <a:srgbClr val="202124"/>
                </a:solidFill>
                <a:effectLst/>
                <a:latin typeface="Roboto" panose="02000000000000000000" pitchFamily="2" charset="0"/>
              </a:rPr>
              <a:t>40</a:t>
            </a:r>
            <a:r>
              <a:rPr lang="ja-JP" altLang="en-US" sz="1400" b="0" dirty="0">
                <a:solidFill>
                  <a:srgbClr val="202124"/>
                </a:solidFill>
                <a:effectLst/>
                <a:latin typeface="Roboto" panose="02000000000000000000" pitchFamily="2" charset="0"/>
              </a:rPr>
              <a:t>年近く湘南茅ヶ崎に在住、故郷の札幌に行く機会が無くなり、</a:t>
            </a:r>
            <a:r>
              <a:rPr lang="ja-JP" altLang="en-US" sz="1400" b="0" dirty="0">
                <a:solidFill>
                  <a:srgbClr val="0000FF"/>
                </a:solidFill>
                <a:effectLst/>
                <a:latin typeface="Roboto" panose="02000000000000000000" pitchFamily="2" charset="0"/>
              </a:rPr>
              <a:t>時々北大の様子を知りたい</a:t>
            </a:r>
            <a:r>
              <a:rPr lang="ja-JP" altLang="en-US" sz="1400" b="0" dirty="0">
                <a:solidFill>
                  <a:srgbClr val="202124"/>
                </a:solidFill>
                <a:effectLst/>
                <a:latin typeface="Roboto" panose="02000000000000000000" pitchFamily="2" charset="0"/>
              </a:rPr>
              <a:t>。</a:t>
            </a:r>
          </a:p>
          <a:p>
            <a:pPr algn="l"/>
            <a:r>
              <a:rPr lang="ja-JP" altLang="en-US" sz="1400" b="0" dirty="0">
                <a:solidFill>
                  <a:srgbClr val="202124"/>
                </a:solidFill>
                <a:effectLst/>
                <a:latin typeface="Roboto" panose="02000000000000000000" pitchFamily="2" charset="0"/>
              </a:rPr>
              <a:t>・</a:t>
            </a:r>
            <a:r>
              <a:rPr lang="ja-JP" altLang="en-US" sz="1400" b="0" dirty="0">
                <a:solidFill>
                  <a:srgbClr val="0000FF"/>
                </a:solidFill>
                <a:effectLst/>
                <a:latin typeface="Roboto" panose="02000000000000000000" pitchFamily="2" charset="0"/>
              </a:rPr>
              <a:t>若い人に活躍してもらいたい</a:t>
            </a:r>
            <a:r>
              <a:rPr lang="ja-JP" altLang="en-US" sz="1400" b="0" dirty="0">
                <a:solidFill>
                  <a:srgbClr val="202124"/>
                </a:solidFill>
                <a:effectLst/>
                <a:latin typeface="Roboto" panose="02000000000000000000" pitchFamily="2" charset="0"/>
              </a:rPr>
              <a:t>。</a:t>
            </a:r>
          </a:p>
          <a:p>
            <a:pPr algn="l"/>
            <a:r>
              <a:rPr lang="ja-JP" altLang="en-US" sz="1400" b="0" dirty="0">
                <a:solidFill>
                  <a:srgbClr val="202124"/>
                </a:solidFill>
                <a:effectLst/>
                <a:latin typeface="Roboto" panose="02000000000000000000" pitchFamily="2" charset="0"/>
              </a:rPr>
              <a:t>・先輩、後輩、若い方から先輩まで皆さんが集まって楽しめる会にしたい。</a:t>
            </a:r>
          </a:p>
          <a:p>
            <a:pPr algn="l"/>
            <a:r>
              <a:rPr lang="ja-JP" altLang="en-US" sz="1400" b="0" dirty="0">
                <a:solidFill>
                  <a:srgbClr val="202124"/>
                </a:solidFill>
                <a:effectLst/>
                <a:latin typeface="Roboto" panose="02000000000000000000" pitchFamily="2" charset="0"/>
              </a:rPr>
              <a:t>・</a:t>
            </a:r>
            <a:r>
              <a:rPr lang="ja-JP" altLang="en-US" sz="1400" b="0" dirty="0">
                <a:solidFill>
                  <a:srgbClr val="0000FF"/>
                </a:solidFill>
                <a:effectLst/>
                <a:latin typeface="Roboto" panose="02000000000000000000" pitchFamily="2" charset="0"/>
              </a:rPr>
              <a:t>大学の近況報告</a:t>
            </a:r>
          </a:p>
          <a:p>
            <a:pPr algn="l"/>
            <a:r>
              <a:rPr lang="ja-JP" altLang="en-US" sz="1400" b="0" dirty="0">
                <a:solidFill>
                  <a:srgbClr val="202124"/>
                </a:solidFill>
                <a:effectLst/>
                <a:latin typeface="Roboto" panose="02000000000000000000" pitchFamily="2" charset="0"/>
              </a:rPr>
              <a:t>・やはり、</a:t>
            </a:r>
            <a:r>
              <a:rPr lang="ja-JP" altLang="en-US" sz="1400" b="0" dirty="0">
                <a:solidFill>
                  <a:srgbClr val="0000FF"/>
                </a:solidFill>
                <a:effectLst/>
                <a:latin typeface="Roboto" panose="02000000000000000000" pitchFamily="2" charset="0"/>
              </a:rPr>
              <a:t>アカデミアの空気を感じられる講演が主体</a:t>
            </a:r>
            <a:r>
              <a:rPr lang="ja-JP" altLang="en-US" sz="1400" b="0" dirty="0">
                <a:solidFill>
                  <a:srgbClr val="202124"/>
                </a:solidFill>
                <a:effectLst/>
                <a:latin typeface="Roboto" panose="02000000000000000000" pitchFamily="2" charset="0"/>
              </a:rPr>
              <a:t>でしょうか。</a:t>
            </a:r>
          </a:p>
          <a:p>
            <a:pPr algn="l"/>
            <a:r>
              <a:rPr lang="ja-JP" altLang="en-US" sz="1400" b="0" dirty="0">
                <a:solidFill>
                  <a:srgbClr val="202124"/>
                </a:solidFill>
                <a:effectLst/>
                <a:latin typeface="Roboto" panose="02000000000000000000" pitchFamily="2" charset="0"/>
              </a:rPr>
              <a:t>・</a:t>
            </a:r>
            <a:r>
              <a:rPr lang="ja-JP" altLang="en-US" sz="1400" b="0" dirty="0">
                <a:solidFill>
                  <a:srgbClr val="0000FF"/>
                </a:solidFill>
                <a:effectLst/>
                <a:latin typeface="Roboto" panose="02000000000000000000" pitchFamily="2" charset="0"/>
              </a:rPr>
              <a:t>情報交換、後輩支援活動</a:t>
            </a:r>
          </a:p>
          <a:p>
            <a:pPr algn="l"/>
            <a:r>
              <a:rPr lang="ja-JP" altLang="en-US" sz="1400" b="0" dirty="0">
                <a:solidFill>
                  <a:srgbClr val="202124"/>
                </a:solidFill>
                <a:effectLst/>
                <a:latin typeface="Roboto" panose="02000000000000000000" pitchFamily="2" charset="0"/>
              </a:rPr>
              <a:t>・</a:t>
            </a:r>
            <a:r>
              <a:rPr lang="ja-JP" altLang="en-US" sz="1400" b="0" dirty="0">
                <a:solidFill>
                  <a:srgbClr val="0000FF"/>
                </a:solidFill>
                <a:effectLst/>
                <a:latin typeface="Roboto" panose="02000000000000000000" pitchFamily="2" charset="0"/>
              </a:rPr>
              <a:t>大学や産業界で話題の内容についての講演会</a:t>
            </a:r>
            <a:r>
              <a:rPr lang="ja-JP" altLang="en-US" sz="1400" b="0" dirty="0">
                <a:solidFill>
                  <a:srgbClr val="202124"/>
                </a:solidFill>
                <a:effectLst/>
                <a:latin typeface="Roboto" panose="02000000000000000000" pitchFamily="2" charset="0"/>
              </a:rPr>
              <a:t>があると良い。例えば、</a:t>
            </a:r>
            <a:r>
              <a:rPr lang="en-US" altLang="ja-JP" sz="1400" b="0" dirty="0">
                <a:solidFill>
                  <a:srgbClr val="202124"/>
                </a:solidFill>
                <a:effectLst/>
                <a:latin typeface="Roboto" panose="02000000000000000000" pitchFamily="2" charset="0"/>
              </a:rPr>
              <a:t>EV</a:t>
            </a:r>
            <a:r>
              <a:rPr lang="ja-JP" altLang="en-US" sz="1400" b="0" dirty="0">
                <a:solidFill>
                  <a:srgbClr val="202124"/>
                </a:solidFill>
                <a:effectLst/>
                <a:latin typeface="Roboto" panose="02000000000000000000" pitchFamily="2" charset="0"/>
              </a:rPr>
              <a:t>では</a:t>
            </a:r>
            <a:r>
              <a:rPr lang="en-US" altLang="ja-JP" sz="1400" b="0" dirty="0">
                <a:solidFill>
                  <a:srgbClr val="202124"/>
                </a:solidFill>
                <a:effectLst/>
                <a:latin typeface="Roboto" panose="02000000000000000000" pitchFamily="2" charset="0"/>
              </a:rPr>
              <a:t>LIB</a:t>
            </a:r>
            <a:r>
              <a:rPr lang="ja-JP" altLang="en-US" sz="1400" b="0" dirty="0">
                <a:solidFill>
                  <a:srgbClr val="202124"/>
                </a:solidFill>
                <a:effectLst/>
                <a:latin typeface="Roboto" panose="02000000000000000000" pitchFamily="2" charset="0"/>
              </a:rPr>
              <a:t>の今後、さらには</a:t>
            </a:r>
            <a:r>
              <a:rPr lang="en-US" altLang="ja-JP" sz="1400" b="0" dirty="0">
                <a:solidFill>
                  <a:srgbClr val="202124"/>
                </a:solidFill>
                <a:effectLst/>
                <a:latin typeface="Roboto" panose="02000000000000000000" pitchFamily="2" charset="0"/>
              </a:rPr>
              <a:t>PV</a:t>
            </a:r>
            <a:r>
              <a:rPr lang="ja-JP" altLang="en-US" sz="1400" b="0" dirty="0">
                <a:solidFill>
                  <a:srgbClr val="202124"/>
                </a:solidFill>
                <a:effectLst/>
                <a:latin typeface="Roboto" panose="02000000000000000000" pitchFamily="2" charset="0"/>
              </a:rPr>
              <a:t>や風力発電と蓄電池・燃料電池の現状など、常温核融合も最近関係記事がでている。</a:t>
            </a:r>
            <a:r>
              <a:rPr lang="en-US" altLang="ja-JP" sz="1400" b="0" dirty="0">
                <a:solidFill>
                  <a:srgbClr val="202124"/>
                </a:solidFill>
                <a:effectLst/>
                <a:latin typeface="Roboto" panose="02000000000000000000" pitchFamily="2" charset="0"/>
              </a:rPr>
              <a:t>OB</a:t>
            </a:r>
            <a:r>
              <a:rPr lang="ja-JP" altLang="en-US" sz="1400" b="0" dirty="0">
                <a:solidFill>
                  <a:srgbClr val="202124"/>
                </a:solidFill>
                <a:effectLst/>
                <a:latin typeface="Roboto" panose="02000000000000000000" pitchFamily="2" charset="0"/>
              </a:rPr>
              <a:t>や大学人に講演してもらえばいいのでは。</a:t>
            </a:r>
          </a:p>
          <a:p>
            <a:pPr algn="l"/>
            <a:r>
              <a:rPr lang="ja-JP" altLang="en-US" sz="1400" b="0" dirty="0">
                <a:solidFill>
                  <a:srgbClr val="202124"/>
                </a:solidFill>
                <a:effectLst/>
                <a:latin typeface="Roboto" panose="02000000000000000000" pitchFamily="2" charset="0"/>
              </a:rPr>
              <a:t>・北鐘の人とのつながりが、</a:t>
            </a:r>
            <a:r>
              <a:rPr lang="ja-JP" altLang="en-US" sz="1400" b="0" dirty="0">
                <a:solidFill>
                  <a:srgbClr val="0000FF"/>
                </a:solidFill>
                <a:effectLst/>
                <a:latin typeface="Roboto" panose="02000000000000000000" pitchFamily="2" charset="0"/>
              </a:rPr>
              <a:t>同窓会参加者の“明日への元気”につながるような交流の場</a:t>
            </a:r>
            <a:r>
              <a:rPr lang="ja-JP" altLang="en-US" sz="1400" b="0" dirty="0">
                <a:solidFill>
                  <a:srgbClr val="202124"/>
                </a:solidFill>
                <a:effectLst/>
                <a:latin typeface="Roboto" panose="02000000000000000000" pitchFamily="2" charset="0"/>
              </a:rPr>
              <a:t>になればと思います。</a:t>
            </a:r>
          </a:p>
          <a:p>
            <a:pPr algn="l"/>
            <a:r>
              <a:rPr lang="ja-JP" altLang="en-US" sz="1400" b="0" dirty="0">
                <a:solidFill>
                  <a:srgbClr val="202124"/>
                </a:solidFill>
                <a:effectLst/>
                <a:latin typeface="Roboto" panose="02000000000000000000" pitchFamily="2" charset="0"/>
              </a:rPr>
              <a:t>・北工会も同じなのですが、現役生との接点がまったくありません。そのような状況で卒業後に参加してくださいといわれても難しいのではないでしょうか？</a:t>
            </a:r>
            <a:r>
              <a:rPr lang="ja-JP" altLang="en-US" sz="1400" b="0" dirty="0">
                <a:solidFill>
                  <a:srgbClr val="0000FF"/>
                </a:solidFill>
                <a:effectLst/>
                <a:latin typeface="Roboto" panose="02000000000000000000" pitchFamily="2" charset="0"/>
              </a:rPr>
              <a:t>卒業生が現役生と接する機会が増えるといい</a:t>
            </a:r>
            <a:r>
              <a:rPr lang="ja-JP" altLang="en-US" sz="1400" b="0" dirty="0">
                <a:solidFill>
                  <a:srgbClr val="202124"/>
                </a:solidFill>
                <a:effectLst/>
                <a:latin typeface="Roboto" panose="02000000000000000000" pitchFamily="2" charset="0"/>
              </a:rPr>
              <a:t>のですが。例えば、</a:t>
            </a:r>
            <a:r>
              <a:rPr lang="ja-JP" altLang="en-US" sz="1400" b="0" dirty="0">
                <a:solidFill>
                  <a:srgbClr val="0000FF"/>
                </a:solidFill>
                <a:effectLst/>
                <a:latin typeface="Roboto" panose="02000000000000000000" pitchFamily="2" charset="0"/>
              </a:rPr>
              <a:t>北鍾主催でジンパを北大で、学生無料で開催</a:t>
            </a:r>
            <a:r>
              <a:rPr lang="ja-JP" altLang="en-US" sz="1400" b="0" dirty="0">
                <a:solidFill>
                  <a:srgbClr val="202124"/>
                </a:solidFill>
                <a:effectLst/>
                <a:latin typeface="Roboto" panose="02000000000000000000" pitchFamily="2" charset="0"/>
              </a:rPr>
              <a:t>すれば認知度は各段に上がると思います。参加者が増えすぎるかもしれませんが。</a:t>
            </a:r>
          </a:p>
        </p:txBody>
      </p:sp>
    </p:spTree>
    <p:extLst>
      <p:ext uri="{BB962C8B-B14F-4D97-AF65-F5344CB8AC3E}">
        <p14:creationId xmlns:p14="http://schemas.microsoft.com/office/powerpoint/2010/main" val="4223105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833</TotalTime>
  <Words>1473</Words>
  <Application>Microsoft Office PowerPoint</Application>
  <PresentationFormat>ワイド画面</PresentationFormat>
  <Paragraphs>88</Paragraphs>
  <Slides>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游ゴシック</vt:lpstr>
      <vt:lpstr>游ゴシック Light</vt:lpstr>
      <vt:lpstr>Arial</vt:lpstr>
      <vt:lpstr>Roboto</vt:lpstr>
      <vt:lpstr>Office テーマ</vt:lpstr>
      <vt:lpstr>北鐘の総会・懇親会開催に関するアンケートまとめ</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20230226</dc:title>
  <dc:creator>賀来 義逸</dc:creator>
  <cp:lastModifiedBy>近藤 伸一</cp:lastModifiedBy>
  <cp:revision>11</cp:revision>
  <dcterms:created xsi:type="dcterms:W3CDTF">2023-02-26T02:20:19Z</dcterms:created>
  <dcterms:modified xsi:type="dcterms:W3CDTF">2023-04-08T06:49:36Z</dcterms:modified>
</cp:coreProperties>
</file>